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0" r:id="rId6"/>
    <p:sldId id="274" r:id="rId7"/>
    <p:sldId id="271" r:id="rId8"/>
    <p:sldId id="257" r:id="rId9"/>
    <p:sldId id="258" r:id="rId10"/>
    <p:sldId id="262" r:id="rId11"/>
    <p:sldId id="263" r:id="rId12"/>
    <p:sldId id="264" r:id="rId13"/>
    <p:sldId id="273" r:id="rId14"/>
    <p:sldId id="265" r:id="rId15"/>
    <p:sldId id="266" r:id="rId16"/>
    <p:sldId id="267" r:id="rId17"/>
    <p:sldId id="272" r:id="rId18"/>
    <p:sldId id="268" r:id="rId19"/>
    <p:sldId id="269" r:id="rId20"/>
    <p:sldId id="261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4" roundtripDataSignature="AMtx7mgHqqhGZ9VjCk69mv4w7wuIJmgd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B434"/>
    <a:srgbClr val="44546A"/>
    <a:srgbClr val="FFFFFF"/>
    <a:srgbClr val="D0E7F3"/>
    <a:srgbClr val="145478"/>
    <a:srgbClr val="004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48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7E7E51-68E2-42FB-8B16-2B4EAD74C0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1AFD77-EA41-461B-BCB8-7D6FBE6B25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F2061-F268-4BAF-891F-0D3F439DDED0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CDF6E-7AE5-4360-A91E-5211F90D2B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68892-8E8E-4817-AF29-DD1692383C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CB249-16D2-45B7-A4B6-262A37B61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545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" name="Google Shape;31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2671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0664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288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1664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1487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441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029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671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698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0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2813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219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" name="Google Shape;3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823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8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960691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>
              <a:solidFill>
                <a:srgbClr val="A5A5A5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 und Inhalt">
  <p:cSld name="1_Titel und Inhal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487752" y="356573"/>
            <a:ext cx="8027599" cy="603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487752" y="1220694"/>
            <a:ext cx="8027599" cy="495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1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93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628650" y="1431985"/>
            <a:ext cx="7886700" cy="4744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2744285" y="6356351"/>
            <a:ext cx="14395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grpSp>
        <p:nvGrpSpPr>
          <p:cNvPr id="20" name="Google Shape;20;p7"/>
          <p:cNvGrpSpPr/>
          <p:nvPr/>
        </p:nvGrpSpPr>
        <p:grpSpPr>
          <a:xfrm>
            <a:off x="0" y="6301488"/>
            <a:ext cx="9144000" cy="54863"/>
            <a:chOff x="0" y="730121"/>
            <a:chExt cx="6858000" cy="54864"/>
          </a:xfrm>
        </p:grpSpPr>
        <p:sp>
          <p:nvSpPr>
            <p:cNvPr id="21" name="Google Shape;21;p7"/>
            <p:cNvSpPr/>
            <p:nvPr/>
          </p:nvSpPr>
          <p:spPr>
            <a:xfrm rot="10800000" flipH="1">
              <a:off x="0" y="730121"/>
              <a:ext cx="6492240" cy="54864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7"/>
            <p:cNvSpPr/>
            <p:nvPr/>
          </p:nvSpPr>
          <p:spPr>
            <a:xfrm rot="10800000" flipH="1">
              <a:off x="4447309" y="730121"/>
              <a:ext cx="2410691" cy="54864"/>
            </a:xfrm>
            <a:prstGeom prst="rect">
              <a:avLst/>
            </a:prstGeom>
            <a:solidFill>
              <a:srgbClr val="DCB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13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25A7861-5F30-44A0-8AB3-B432AE856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21738" b="19151"/>
          <a:stretch/>
        </p:blipFill>
        <p:spPr>
          <a:xfrm>
            <a:off x="5541556" y="6420450"/>
            <a:ext cx="569108" cy="335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E80F9-B9DE-4A8A-99A6-9A6C1505922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10693" y="6366759"/>
            <a:ext cx="2005152" cy="46859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2AC5F94-2E10-423F-A5E1-A981E68D04A3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457952" y="6356351"/>
            <a:ext cx="501649" cy="501649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18" Type="http://schemas.openxmlformats.org/officeDocument/2006/relationships/image" Target="../media/image59.svg"/><Relationship Id="rId3" Type="http://schemas.openxmlformats.org/officeDocument/2006/relationships/image" Target="../media/image6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sv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svg"/><Relationship Id="rId19" Type="http://schemas.openxmlformats.org/officeDocument/2006/relationships/image" Target="../media/image60.png"/><Relationship Id="rId4" Type="http://schemas.openxmlformats.org/officeDocument/2006/relationships/image" Target="../media/image7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Relationship Id="rId22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7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11" Type="http://schemas.openxmlformats.org/officeDocument/2006/relationships/image" Target="../media/image6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"/>
          <p:cNvPicPr preferRelativeResize="0"/>
          <p:nvPr/>
        </p:nvPicPr>
        <p:blipFill rotWithShape="1">
          <a:blip r:embed="rId3">
            <a:alphaModFix/>
          </a:blip>
          <a:srcRect l="10971" r="10972"/>
          <a:stretch/>
        </p:blipFill>
        <p:spPr>
          <a:xfrm>
            <a:off x="1" y="1"/>
            <a:ext cx="9143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"/>
          <p:cNvSpPr txBox="1"/>
          <p:nvPr/>
        </p:nvSpPr>
        <p:spPr>
          <a:xfrm>
            <a:off x="1" y="0"/>
            <a:ext cx="9143999" cy="6858000"/>
          </a:xfrm>
          <a:prstGeom prst="rect">
            <a:avLst/>
          </a:prstGeom>
          <a:gradFill>
            <a:gsLst>
              <a:gs pos="0">
                <a:srgbClr val="F6F9FC">
                  <a:alpha val="24705"/>
                </a:srgbClr>
              </a:gs>
              <a:gs pos="100000">
                <a:srgbClr val="44546A"/>
              </a:gs>
            </a:gsLst>
            <a:lin ang="10800000" scaled="0"/>
          </a:gra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"/>
          <p:cNvSpPr txBox="1"/>
          <p:nvPr/>
        </p:nvSpPr>
        <p:spPr>
          <a:xfrm>
            <a:off x="7404409" y="0"/>
            <a:ext cx="869700" cy="6858000"/>
          </a:xfrm>
          <a:prstGeom prst="rect">
            <a:avLst/>
          </a:prstGeom>
          <a:solidFill>
            <a:srgbClr val="A5A5A5">
              <a:alpha val="49803"/>
            </a:srgbClr>
          </a:soli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"/>
          <p:cNvSpPr txBox="1"/>
          <p:nvPr/>
        </p:nvSpPr>
        <p:spPr>
          <a:xfrm>
            <a:off x="8274204" y="0"/>
            <a:ext cx="869795" cy="6858000"/>
          </a:xfrm>
          <a:prstGeom prst="rect">
            <a:avLst/>
          </a:prstGeom>
          <a:solidFill>
            <a:srgbClr val="44546A">
              <a:alpha val="63921"/>
            </a:srgbClr>
          </a:solidFill>
          <a:ln>
            <a:noFill/>
          </a:ln>
        </p:spPr>
        <p:txBody>
          <a:bodyPr spcFirstLastPara="1" wrap="square" lIns="182875" tIns="3383275" rIns="18287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1"/>
          <p:cNvGrpSpPr/>
          <p:nvPr/>
        </p:nvGrpSpPr>
        <p:grpSpPr>
          <a:xfrm>
            <a:off x="5664819" y="0"/>
            <a:ext cx="1739590" cy="6858000"/>
            <a:chOff x="6825703" y="0"/>
            <a:chExt cx="2318296" cy="6858000"/>
          </a:xfrm>
        </p:grpSpPr>
        <p:sp>
          <p:nvSpPr>
            <p:cNvPr id="325" name="Google Shape;325;p1"/>
            <p:cNvSpPr txBox="1"/>
            <p:nvPr/>
          </p:nvSpPr>
          <p:spPr>
            <a:xfrm>
              <a:off x="6825703" y="0"/>
              <a:ext cx="1159148" cy="6858000"/>
            </a:xfrm>
            <a:prstGeom prst="rect">
              <a:avLst/>
            </a:prstGeom>
            <a:solidFill>
              <a:srgbClr val="A5A5A5">
                <a:alpha val="49803"/>
              </a:srgbClr>
            </a:solidFill>
            <a:ln>
              <a:noFill/>
            </a:ln>
          </p:spPr>
          <p:txBody>
            <a:bodyPr spcFirstLastPara="1" wrap="square" lIns="182875" tIns="3383275" rIns="18287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 txBox="1"/>
            <p:nvPr/>
          </p:nvSpPr>
          <p:spPr>
            <a:xfrm>
              <a:off x="7984851" y="0"/>
              <a:ext cx="1159148" cy="6858000"/>
            </a:xfrm>
            <a:prstGeom prst="rect">
              <a:avLst/>
            </a:prstGeom>
            <a:solidFill>
              <a:srgbClr val="44546A">
                <a:alpha val="63921"/>
              </a:srgbClr>
            </a:solidFill>
            <a:ln>
              <a:noFill/>
            </a:ln>
          </p:spPr>
          <p:txBody>
            <a:bodyPr spcFirstLastPara="1" wrap="square" lIns="182875" tIns="3383275" rIns="18287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1"/>
          <p:cNvSpPr txBox="1">
            <a:spLocks noGrp="1"/>
          </p:cNvSpPr>
          <p:nvPr>
            <p:ph type="ctrTitle"/>
          </p:nvPr>
        </p:nvSpPr>
        <p:spPr>
          <a:xfrm>
            <a:off x="0" y="-1396"/>
            <a:ext cx="8963400" cy="39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6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de-DE" sz="5400" dirty="0">
                <a:latin typeface="Arial"/>
                <a:ea typeface="Arial"/>
                <a:cs typeface="Arial"/>
                <a:sym typeface="Arial"/>
              </a:rPr>
              <a:t>Data Science HACKATHON</a:t>
            </a:r>
            <a:r>
              <a:rPr lang="de-DE" sz="54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5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"/>
          <p:cNvSpPr txBox="1"/>
          <p:nvPr/>
        </p:nvSpPr>
        <p:spPr>
          <a:xfrm>
            <a:off x="0" y="3935324"/>
            <a:ext cx="8963400" cy="10090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76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de-DE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de-DE" sz="3200" b="1" dirty="0">
                <a:solidFill>
                  <a:schemeClr val="dk1"/>
                </a:solidFill>
              </a:rPr>
              <a:t>Modeling air humidity for Farming using machine learning</a:t>
            </a:r>
            <a:r>
              <a:rPr lang="de-DE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</p:txBody>
      </p:sp>
      <p:sp>
        <p:nvSpPr>
          <p:cNvPr id="329" name="Google Shape;329;p1"/>
          <p:cNvSpPr txBox="1"/>
          <p:nvPr/>
        </p:nvSpPr>
        <p:spPr>
          <a:xfrm>
            <a:off x="0" y="5102741"/>
            <a:ext cx="8963400" cy="598200"/>
          </a:xfrm>
          <a:prstGeom prst="rect">
            <a:avLst/>
          </a:prstGeom>
          <a:solidFill>
            <a:srgbClr val="004F7D"/>
          </a:solidFill>
          <a:ln>
            <a:noFill/>
          </a:ln>
        </p:spPr>
        <p:txBody>
          <a:bodyPr spcFirstLastPara="1" wrap="square" lIns="360000" tIns="45700" rIns="2520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de-DE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de-DE" sz="3200" b="1" dirty="0">
                <a:solidFill>
                  <a:schemeClr val="lt1"/>
                </a:solidFill>
              </a:rPr>
              <a:t>THE GREENS</a:t>
            </a:r>
            <a:r>
              <a:rPr lang="de-DE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 dirty="0"/>
          </a:p>
        </p:txBody>
      </p:sp>
      <p:pic>
        <p:nvPicPr>
          <p:cNvPr id="330" name="Google Shape;33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833038"/>
            <a:ext cx="9144000" cy="10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884608-F9E8-4629-A8BB-3BAF4AA3E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223" y="6067890"/>
            <a:ext cx="2771399" cy="64766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BB41D6D-C5AA-4C35-A234-150FD4C4C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41" y="5912998"/>
            <a:ext cx="869700" cy="86743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1D87C78-B1AE-4C18-8F0D-132528457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9591" y="5948769"/>
            <a:ext cx="867435" cy="8674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20C872-38BA-47CC-B26C-5D537CA5AE96}"/>
              </a:ext>
            </a:extLst>
          </p:cNvPr>
          <p:cNvSpPr txBox="1"/>
          <p:nvPr/>
        </p:nvSpPr>
        <p:spPr>
          <a:xfrm>
            <a:off x="6159107" y="3198596"/>
            <a:ext cx="211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TEAM 22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8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[NAME]</a:t>
            </a:r>
            <a:endParaRPr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AF75DF-1CB7-44D4-8C8F-5E77C9022457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Findings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B2311D3-20C6-44CA-91EF-5CB14A5B044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83" y="1716138"/>
            <a:ext cx="9168406" cy="3262466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F92D21A-EF53-4F2B-BCBC-14EE88612FB8}"/>
              </a:ext>
            </a:extLst>
          </p:cNvPr>
          <p:cNvSpPr txBox="1"/>
          <p:nvPr/>
        </p:nvSpPr>
        <p:spPr>
          <a:xfrm>
            <a:off x="196849" y="5182949"/>
            <a:ext cx="463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Temperature is highly correlated to RH (negative)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9D9109-708C-4B80-B05A-D866A272A2B2}"/>
              </a:ext>
            </a:extLst>
          </p:cNvPr>
          <p:cNvSpPr txBox="1"/>
          <p:nvPr/>
        </p:nvSpPr>
        <p:spPr>
          <a:xfrm>
            <a:off x="5673932" y="573074"/>
            <a:ext cx="304885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Scatter Plot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6954C-4C51-4CB5-BB81-D2EC9FB5D4F6}"/>
              </a:ext>
            </a:extLst>
          </p:cNvPr>
          <p:cNvSpPr txBox="1"/>
          <p:nvPr/>
        </p:nvSpPr>
        <p:spPr>
          <a:xfrm>
            <a:off x="5285742" y="5182948"/>
            <a:ext cx="4632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Pressure is positively </a:t>
            </a:r>
            <a:br>
              <a:rPr lang="en-US" sz="2400" dirty="0"/>
            </a:br>
            <a:r>
              <a:rPr lang="en-US" sz="2400" dirty="0"/>
              <a:t>correlated to RH </a:t>
            </a:r>
          </a:p>
        </p:txBody>
      </p:sp>
    </p:spTree>
    <p:extLst>
      <p:ext uri="{BB962C8B-B14F-4D97-AF65-F5344CB8AC3E}">
        <p14:creationId xmlns:p14="http://schemas.microsoft.com/office/powerpoint/2010/main" val="244452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36177A-C7D7-4206-A16D-3FDCAAC2C1A1}"/>
              </a:ext>
            </a:extLst>
          </p:cNvPr>
          <p:cNvSpPr/>
          <p:nvPr/>
        </p:nvSpPr>
        <p:spPr>
          <a:xfrm>
            <a:off x="5390473" y="1378673"/>
            <a:ext cx="3191634" cy="523220"/>
          </a:xfrm>
          <a:prstGeom prst="roundRect">
            <a:avLst>
              <a:gd name="adj" fmla="val 38176"/>
            </a:avLst>
          </a:prstGeom>
          <a:solidFill>
            <a:srgbClr val="DCB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9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[NAME]</a:t>
            </a:r>
            <a:endParaRPr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AF75DF-1CB7-44D4-8C8F-5E77C9022457}"/>
              </a:ext>
            </a:extLst>
          </p:cNvPr>
          <p:cNvSpPr txBox="1"/>
          <p:nvPr/>
        </p:nvSpPr>
        <p:spPr>
          <a:xfrm>
            <a:off x="1719723" y="244827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Implications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amond 13">
            <a:extLst>
              <a:ext uri="{FF2B5EF4-FFF2-40B4-BE49-F238E27FC236}">
                <a16:creationId xmlns:a16="http://schemas.microsoft.com/office/drawing/2014/main" id="{B618BA05-3CDA-46F4-AAC3-64B5D943B1D0}"/>
              </a:ext>
            </a:extLst>
          </p:cNvPr>
          <p:cNvSpPr/>
          <p:nvPr/>
        </p:nvSpPr>
        <p:spPr>
          <a:xfrm>
            <a:off x="8085605" y="1126773"/>
            <a:ext cx="1058395" cy="1083212"/>
          </a:xfrm>
          <a:prstGeom prst="diamond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CC664B-3DA7-4229-9C4D-7E790CD75A2A}"/>
              </a:ext>
            </a:extLst>
          </p:cNvPr>
          <p:cNvSpPr/>
          <p:nvPr/>
        </p:nvSpPr>
        <p:spPr>
          <a:xfrm>
            <a:off x="561893" y="1406769"/>
            <a:ext cx="3191634" cy="523220"/>
          </a:xfrm>
          <a:prstGeom prst="roundRect">
            <a:avLst>
              <a:gd name="adj" fmla="val 38176"/>
            </a:avLst>
          </a:prstGeom>
          <a:solidFill>
            <a:srgbClr val="DCB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2E8AEB60-2E20-4E08-BC8E-62D4F6C4886E}"/>
              </a:ext>
            </a:extLst>
          </p:cNvPr>
          <p:cNvSpPr/>
          <p:nvPr/>
        </p:nvSpPr>
        <p:spPr>
          <a:xfrm>
            <a:off x="32696" y="1126773"/>
            <a:ext cx="1058395" cy="1083212"/>
          </a:xfrm>
          <a:prstGeom prst="diamond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647ABA-939E-4BE8-9A22-F4E31EB34856}"/>
              </a:ext>
            </a:extLst>
          </p:cNvPr>
          <p:cNvCxnSpPr/>
          <p:nvPr/>
        </p:nvCxnSpPr>
        <p:spPr>
          <a:xfrm>
            <a:off x="4431323" y="1378673"/>
            <a:ext cx="0" cy="4586029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D09F836-04A7-494D-BC3D-F99E4E430A9F}"/>
              </a:ext>
            </a:extLst>
          </p:cNvPr>
          <p:cNvSpPr/>
          <p:nvPr/>
        </p:nvSpPr>
        <p:spPr>
          <a:xfrm>
            <a:off x="238336" y="1344822"/>
            <a:ext cx="647114" cy="6471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50E57E-BD8B-40A6-AC7C-4A47213BE603}"/>
              </a:ext>
            </a:extLst>
          </p:cNvPr>
          <p:cNvSpPr/>
          <p:nvPr/>
        </p:nvSpPr>
        <p:spPr>
          <a:xfrm>
            <a:off x="8291245" y="1344822"/>
            <a:ext cx="647114" cy="6471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132EF-650B-453D-916C-D1E3037CFFAA}"/>
              </a:ext>
            </a:extLst>
          </p:cNvPr>
          <p:cNvSpPr txBox="1"/>
          <p:nvPr/>
        </p:nvSpPr>
        <p:spPr>
          <a:xfrm>
            <a:off x="379372" y="1492972"/>
            <a:ext cx="51204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E3C0E1-9D52-4F8B-A1CF-4142F2207CAC}"/>
              </a:ext>
            </a:extLst>
          </p:cNvPr>
          <p:cNvSpPr txBox="1"/>
          <p:nvPr/>
        </p:nvSpPr>
        <p:spPr>
          <a:xfrm>
            <a:off x="8443703" y="1468324"/>
            <a:ext cx="512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CC1AB-895C-4CA6-86B5-2393E21BFDEE}"/>
              </a:ext>
            </a:extLst>
          </p:cNvPr>
          <p:cNvSpPr txBox="1"/>
          <p:nvPr/>
        </p:nvSpPr>
        <p:spPr>
          <a:xfrm>
            <a:off x="1357632" y="1440228"/>
            <a:ext cx="2129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High Humidity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024C51-485F-481F-A5EC-0E7F9CEABFA4}"/>
              </a:ext>
            </a:extLst>
          </p:cNvPr>
          <p:cNvSpPr txBox="1"/>
          <p:nvPr/>
        </p:nvSpPr>
        <p:spPr>
          <a:xfrm>
            <a:off x="5913924" y="1411126"/>
            <a:ext cx="2129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Low Humidity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FDCB24-05E1-4D8B-B4B2-4456FCC87E6C}"/>
              </a:ext>
            </a:extLst>
          </p:cNvPr>
          <p:cNvSpPr txBox="1"/>
          <p:nvPr/>
        </p:nvSpPr>
        <p:spPr>
          <a:xfrm>
            <a:off x="635393" y="2280084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Affect Crop quality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F9C707-EB0C-4842-8427-89DF5474900D}"/>
              </a:ext>
            </a:extLst>
          </p:cNvPr>
          <p:cNvSpPr txBox="1"/>
          <p:nvPr/>
        </p:nvSpPr>
        <p:spPr>
          <a:xfrm>
            <a:off x="635393" y="2918806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Fungal Disease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D7A88B-E23A-4EF0-AA0C-15CB3E37F806}"/>
              </a:ext>
            </a:extLst>
          </p:cNvPr>
          <p:cNvSpPr txBox="1"/>
          <p:nvPr/>
        </p:nvSpPr>
        <p:spPr>
          <a:xfrm>
            <a:off x="635393" y="3557528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Pollination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B8E5C-EC76-48F6-B405-11D2C7C0264C}"/>
              </a:ext>
            </a:extLst>
          </p:cNvPr>
          <p:cNvSpPr txBox="1"/>
          <p:nvPr/>
        </p:nvSpPr>
        <p:spPr>
          <a:xfrm>
            <a:off x="635392" y="4248489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Photosynthesis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10D3AC-0743-43F7-9235-A749DD597A10}"/>
              </a:ext>
            </a:extLst>
          </p:cNvPr>
          <p:cNvSpPr txBox="1"/>
          <p:nvPr/>
        </p:nvSpPr>
        <p:spPr>
          <a:xfrm>
            <a:off x="635391" y="4861113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Calcium deficiency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1A732DC-8E37-4DB9-A2BA-144588A6B5A7}"/>
              </a:ext>
            </a:extLst>
          </p:cNvPr>
          <p:cNvSpPr/>
          <p:nvPr/>
        </p:nvSpPr>
        <p:spPr>
          <a:xfrm>
            <a:off x="280669" y="2399141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0F3EFC2-5F00-439C-9A6B-47EEC16612B3}"/>
              </a:ext>
            </a:extLst>
          </p:cNvPr>
          <p:cNvSpPr/>
          <p:nvPr/>
        </p:nvSpPr>
        <p:spPr>
          <a:xfrm>
            <a:off x="280669" y="3049611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C0B8961-00B8-4A7B-833D-9B1CA7A7AB23}"/>
              </a:ext>
            </a:extLst>
          </p:cNvPr>
          <p:cNvSpPr/>
          <p:nvPr/>
        </p:nvSpPr>
        <p:spPr>
          <a:xfrm>
            <a:off x="280669" y="3686872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8F4EAB4-8A1C-4CE7-9820-96E2FC3B843D}"/>
              </a:ext>
            </a:extLst>
          </p:cNvPr>
          <p:cNvSpPr/>
          <p:nvPr/>
        </p:nvSpPr>
        <p:spPr>
          <a:xfrm>
            <a:off x="280669" y="4429370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8926FE1E-F3AE-4505-99E4-F131990C390B}"/>
              </a:ext>
            </a:extLst>
          </p:cNvPr>
          <p:cNvSpPr/>
          <p:nvPr/>
        </p:nvSpPr>
        <p:spPr>
          <a:xfrm>
            <a:off x="280669" y="5055967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B8F933-24C7-4E13-AAD9-FD4AF760231C}"/>
              </a:ext>
            </a:extLst>
          </p:cNvPr>
          <p:cNvSpPr txBox="1"/>
          <p:nvPr/>
        </p:nvSpPr>
        <p:spPr>
          <a:xfrm>
            <a:off x="5390351" y="2267058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Plant water stress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6565A-127A-44AC-BD8D-E57E5ABDF4E2}"/>
              </a:ext>
            </a:extLst>
          </p:cNvPr>
          <p:cNvSpPr txBox="1"/>
          <p:nvPr/>
        </p:nvSpPr>
        <p:spPr>
          <a:xfrm>
            <a:off x="5390351" y="2905780"/>
            <a:ext cx="3612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Closure of Stomata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81EF78-AE1B-4D01-9DC3-79085345A780}"/>
              </a:ext>
            </a:extLst>
          </p:cNvPr>
          <p:cNvSpPr txBox="1"/>
          <p:nvPr/>
        </p:nvSpPr>
        <p:spPr>
          <a:xfrm>
            <a:off x="5390351" y="3544502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Quality of crops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B775A2-3B2C-4959-A410-5D1593ED2C9E}"/>
              </a:ext>
            </a:extLst>
          </p:cNvPr>
          <p:cNvSpPr txBox="1"/>
          <p:nvPr/>
        </p:nvSpPr>
        <p:spPr>
          <a:xfrm>
            <a:off x="5390350" y="4235463"/>
            <a:ext cx="3191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Photosynthesis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01AB7A46-C261-49ED-BCA3-198227DD2BE7}"/>
              </a:ext>
            </a:extLst>
          </p:cNvPr>
          <p:cNvSpPr/>
          <p:nvPr/>
        </p:nvSpPr>
        <p:spPr>
          <a:xfrm>
            <a:off x="5035627" y="2386115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E0B0FDA-FB12-4E93-863F-79427AA64D1F}"/>
              </a:ext>
            </a:extLst>
          </p:cNvPr>
          <p:cNvSpPr/>
          <p:nvPr/>
        </p:nvSpPr>
        <p:spPr>
          <a:xfrm>
            <a:off x="5035627" y="3673846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BFE6D8BA-C825-42FF-855C-6DC693588DFD}"/>
              </a:ext>
            </a:extLst>
          </p:cNvPr>
          <p:cNvSpPr/>
          <p:nvPr/>
        </p:nvSpPr>
        <p:spPr>
          <a:xfrm>
            <a:off x="5035627" y="3057719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F293E35-50F9-4B5C-A1D7-02CE9EC9FC83}"/>
              </a:ext>
            </a:extLst>
          </p:cNvPr>
          <p:cNvSpPr/>
          <p:nvPr/>
        </p:nvSpPr>
        <p:spPr>
          <a:xfrm>
            <a:off x="5013460" y="4358393"/>
            <a:ext cx="231378" cy="261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2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75975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10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[NAME]</a:t>
            </a:r>
            <a:endParaRPr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CB1AAF5-5B69-43E0-9AFD-6331E40F3BE2}"/>
              </a:ext>
            </a:extLst>
          </p:cNvPr>
          <p:cNvSpPr txBox="1"/>
          <p:nvPr/>
        </p:nvSpPr>
        <p:spPr>
          <a:xfrm>
            <a:off x="1375316" y="235117"/>
            <a:ext cx="4293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Deep Dive on Solution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E987B66-3F07-4954-81F4-7F02C8CF6A36}"/>
              </a:ext>
            </a:extLst>
          </p:cNvPr>
          <p:cNvSpPr/>
          <p:nvPr/>
        </p:nvSpPr>
        <p:spPr>
          <a:xfrm>
            <a:off x="239052" y="2061980"/>
            <a:ext cx="1197430" cy="13223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0C9C4F0-8669-4533-9444-CD50DC6A13E2}"/>
              </a:ext>
            </a:extLst>
          </p:cNvPr>
          <p:cNvSpPr/>
          <p:nvPr/>
        </p:nvSpPr>
        <p:spPr>
          <a:xfrm>
            <a:off x="2024053" y="2115844"/>
            <a:ext cx="1197430" cy="13223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C8F0859-6747-4F30-AEB1-3C71F5D44787}"/>
              </a:ext>
            </a:extLst>
          </p:cNvPr>
          <p:cNvSpPr/>
          <p:nvPr/>
        </p:nvSpPr>
        <p:spPr>
          <a:xfrm>
            <a:off x="3834974" y="2115844"/>
            <a:ext cx="1197430" cy="13223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6D8757-302D-4BF5-930A-F1EC50385EE3}"/>
              </a:ext>
            </a:extLst>
          </p:cNvPr>
          <p:cNvSpPr/>
          <p:nvPr/>
        </p:nvSpPr>
        <p:spPr>
          <a:xfrm>
            <a:off x="5668694" y="2117186"/>
            <a:ext cx="1197430" cy="13223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029CD870-A782-42DA-9751-CA98F3CEF2E6}"/>
              </a:ext>
            </a:extLst>
          </p:cNvPr>
          <p:cNvSpPr/>
          <p:nvPr/>
        </p:nvSpPr>
        <p:spPr>
          <a:xfrm>
            <a:off x="7493862" y="2115844"/>
            <a:ext cx="1197430" cy="13223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7E8B807-8E46-4F9A-A5E9-26935F9B5F10}"/>
              </a:ext>
            </a:extLst>
          </p:cNvPr>
          <p:cNvSpPr/>
          <p:nvPr/>
        </p:nvSpPr>
        <p:spPr>
          <a:xfrm flipH="1">
            <a:off x="4096232" y="2409734"/>
            <a:ext cx="674914" cy="678698"/>
          </a:xfrm>
          <a:custGeom>
            <a:avLst/>
            <a:gdLst>
              <a:gd name="connsiteX0" fmla="*/ 310563 w 621125"/>
              <a:gd name="connsiteY0" fmla="*/ 0 h 621126"/>
              <a:gd name="connsiteX1" fmla="*/ 614816 w 621125"/>
              <a:gd name="connsiteY1" fmla="*/ 247974 h 621126"/>
              <a:gd name="connsiteX2" fmla="*/ 621125 w 621125"/>
              <a:gd name="connsiteY2" fmla="*/ 310553 h 621126"/>
              <a:gd name="connsiteX3" fmla="*/ 621125 w 621125"/>
              <a:gd name="connsiteY3" fmla="*/ 310573 h 621126"/>
              <a:gd name="connsiteX4" fmla="*/ 614816 w 621125"/>
              <a:gd name="connsiteY4" fmla="*/ 373152 h 621126"/>
              <a:gd name="connsiteX5" fmla="*/ 310563 w 621125"/>
              <a:gd name="connsiteY5" fmla="*/ 621126 h 621126"/>
              <a:gd name="connsiteX6" fmla="*/ 0 w 621125"/>
              <a:gd name="connsiteY6" fmla="*/ 310563 h 621126"/>
              <a:gd name="connsiteX7" fmla="*/ 310563 w 621125"/>
              <a:gd name="connsiteY7" fmla="*/ 0 h 62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1125" h="621126">
                <a:moveTo>
                  <a:pt x="310563" y="0"/>
                </a:moveTo>
                <a:cubicBezTo>
                  <a:pt x="460642" y="0"/>
                  <a:pt x="585858" y="106456"/>
                  <a:pt x="614816" y="247974"/>
                </a:cubicBezTo>
                <a:lnTo>
                  <a:pt x="621125" y="310553"/>
                </a:lnTo>
                <a:lnTo>
                  <a:pt x="621125" y="310573"/>
                </a:lnTo>
                <a:lnTo>
                  <a:pt x="614816" y="373152"/>
                </a:lnTo>
                <a:cubicBezTo>
                  <a:pt x="585858" y="514671"/>
                  <a:pt x="460642" y="621126"/>
                  <a:pt x="310563" y="621126"/>
                </a:cubicBezTo>
                <a:cubicBezTo>
                  <a:pt x="139044" y="621126"/>
                  <a:pt x="0" y="482082"/>
                  <a:pt x="0" y="310563"/>
                </a:cubicBezTo>
                <a:cubicBezTo>
                  <a:pt x="0" y="139044"/>
                  <a:pt x="139044" y="0"/>
                  <a:pt x="31056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15DBB8-A46E-4B7C-8F32-BB36863A2F24}"/>
              </a:ext>
            </a:extLst>
          </p:cNvPr>
          <p:cNvSpPr txBox="1"/>
          <p:nvPr/>
        </p:nvSpPr>
        <p:spPr>
          <a:xfrm>
            <a:off x="5673932" y="573074"/>
            <a:ext cx="304885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/>
              <a:t>ML WORKFLOW</a:t>
            </a:r>
          </a:p>
        </p:txBody>
      </p:sp>
      <p:pic>
        <p:nvPicPr>
          <p:cNvPr id="58" name="Graphic 57" descr="Database">
            <a:extLst>
              <a:ext uri="{FF2B5EF4-FFF2-40B4-BE49-F238E27FC236}">
                <a16:creationId xmlns:a16="http://schemas.microsoft.com/office/drawing/2014/main" id="{208A0611-6F91-4386-BCDF-E2185651D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406" y="2409734"/>
            <a:ext cx="717192" cy="71719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53D4F4A-2D19-45B6-AF40-0FB3F9325CFE}"/>
              </a:ext>
            </a:extLst>
          </p:cNvPr>
          <p:cNvSpPr txBox="1"/>
          <p:nvPr/>
        </p:nvSpPr>
        <p:spPr>
          <a:xfrm>
            <a:off x="0" y="1563725"/>
            <a:ext cx="18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Prepare Data</a:t>
            </a:r>
          </a:p>
        </p:txBody>
      </p:sp>
      <p:pic>
        <p:nvPicPr>
          <p:cNvPr id="63" name="Graphic 62" descr="Head with gears">
            <a:extLst>
              <a:ext uri="{FF2B5EF4-FFF2-40B4-BE49-F238E27FC236}">
                <a16:creationId xmlns:a16="http://schemas.microsoft.com/office/drawing/2014/main" id="{02FA696D-29F0-46EA-A95F-E54F954189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2380" y="2319826"/>
            <a:ext cx="914400" cy="9144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00B7BC6-4527-4406-8D07-67833C30421D}"/>
              </a:ext>
            </a:extLst>
          </p:cNvPr>
          <p:cNvSpPr txBox="1"/>
          <p:nvPr/>
        </p:nvSpPr>
        <p:spPr>
          <a:xfrm>
            <a:off x="1731901" y="1542530"/>
            <a:ext cx="18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Train Model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FC54048-3C32-4DEC-8DB4-579589E161CB}"/>
              </a:ext>
            </a:extLst>
          </p:cNvPr>
          <p:cNvSpPr txBox="1"/>
          <p:nvPr/>
        </p:nvSpPr>
        <p:spPr>
          <a:xfrm>
            <a:off x="3556572" y="1542530"/>
            <a:ext cx="18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Validate Model</a:t>
            </a:r>
          </a:p>
        </p:txBody>
      </p:sp>
      <p:pic>
        <p:nvPicPr>
          <p:cNvPr id="65" name="Graphic 64" descr="Braille">
            <a:extLst>
              <a:ext uri="{FF2B5EF4-FFF2-40B4-BE49-F238E27FC236}">
                <a16:creationId xmlns:a16="http://schemas.microsoft.com/office/drawing/2014/main" id="{6B6A985A-3223-49A5-80FF-DD6D5C6604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8363" y="2551604"/>
            <a:ext cx="527368" cy="527368"/>
          </a:xfrm>
          <a:prstGeom prst="rect">
            <a:avLst/>
          </a:prstGeom>
        </p:spPr>
      </p:pic>
      <p:pic>
        <p:nvPicPr>
          <p:cNvPr id="69" name="Graphic 68" descr="Smart Phone">
            <a:extLst>
              <a:ext uri="{FF2B5EF4-FFF2-40B4-BE49-F238E27FC236}">
                <a16:creationId xmlns:a16="http://schemas.microsoft.com/office/drawing/2014/main" id="{F5A1D0C1-2516-4216-B451-05390B687D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88816" y="2803113"/>
            <a:ext cx="548634" cy="548634"/>
          </a:xfrm>
          <a:prstGeom prst="rect">
            <a:avLst/>
          </a:prstGeom>
        </p:spPr>
      </p:pic>
      <p:pic>
        <p:nvPicPr>
          <p:cNvPr id="71" name="Graphic 70" descr="Monitor">
            <a:extLst>
              <a:ext uri="{FF2B5EF4-FFF2-40B4-BE49-F238E27FC236}">
                <a16:creationId xmlns:a16="http://schemas.microsoft.com/office/drawing/2014/main" id="{2515144D-4D20-45FF-A514-0EBAA68CEC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46965" y="2144908"/>
            <a:ext cx="632336" cy="632336"/>
          </a:xfrm>
          <a:prstGeom prst="rect">
            <a:avLst/>
          </a:prstGeom>
        </p:spPr>
      </p:pic>
      <p:pic>
        <p:nvPicPr>
          <p:cNvPr id="73" name="Graphic 72" descr="Partial sun">
            <a:extLst>
              <a:ext uri="{FF2B5EF4-FFF2-40B4-BE49-F238E27FC236}">
                <a16:creationId xmlns:a16="http://schemas.microsoft.com/office/drawing/2014/main" id="{F9B9C3ED-0C01-407E-8758-9364433FB8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88816" y="3984098"/>
            <a:ext cx="595314" cy="59531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328260F-E0A8-4A9B-A3FF-900E9D34508B}"/>
              </a:ext>
            </a:extLst>
          </p:cNvPr>
          <p:cNvSpPr txBox="1"/>
          <p:nvPr/>
        </p:nvSpPr>
        <p:spPr>
          <a:xfrm>
            <a:off x="5405444" y="1506644"/>
            <a:ext cx="18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 Model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EA6B216-983F-435A-B256-7545C450E429}"/>
              </a:ext>
            </a:extLst>
          </p:cNvPr>
          <p:cNvSpPr txBox="1"/>
          <p:nvPr/>
        </p:nvSpPr>
        <p:spPr>
          <a:xfrm>
            <a:off x="7223629" y="1506644"/>
            <a:ext cx="1855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Monitor Model</a:t>
            </a:r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B905F20A-E4F6-4D0F-B589-5AADACBF1E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246028" y="2561421"/>
            <a:ext cx="375322" cy="375322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CDBED7A-CDE5-4788-8003-B1E3E75AD23C}"/>
              </a:ext>
            </a:extLst>
          </p:cNvPr>
          <p:cNvCxnSpPr>
            <a:stCxn id="58" idx="3"/>
            <a:endCxn id="46" idx="1"/>
          </p:cNvCxnSpPr>
          <p:nvPr/>
        </p:nvCxnSpPr>
        <p:spPr>
          <a:xfrm>
            <a:off x="1482598" y="2768330"/>
            <a:ext cx="541455" cy="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B6836D3-6DC7-40CC-9A36-8B7022CD9F74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>
            <a:off x="3221483" y="2777026"/>
            <a:ext cx="613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54E4B44-AC6C-4ABB-9344-202D070B63C1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5032404" y="2777026"/>
            <a:ext cx="636290" cy="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89E2744-F59D-46C3-BC3D-2ED47F8B2AEB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 flipV="1">
            <a:off x="6866124" y="2777026"/>
            <a:ext cx="627738" cy="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c 90" descr="Research">
            <a:extLst>
              <a:ext uri="{FF2B5EF4-FFF2-40B4-BE49-F238E27FC236}">
                <a16:creationId xmlns:a16="http://schemas.microsoft.com/office/drawing/2014/main" id="{3623D401-3026-4C0A-A488-75B6E19066F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664168" y="2249327"/>
            <a:ext cx="626856" cy="626856"/>
          </a:xfrm>
          <a:prstGeom prst="rect">
            <a:avLst/>
          </a:prstGeom>
        </p:spPr>
      </p:pic>
      <p:pic>
        <p:nvPicPr>
          <p:cNvPr id="93" name="Graphic 92" descr="Statistics">
            <a:extLst>
              <a:ext uri="{FF2B5EF4-FFF2-40B4-BE49-F238E27FC236}">
                <a16:creationId xmlns:a16="http://schemas.microsoft.com/office/drawing/2014/main" id="{E03F686F-503F-44E9-B1BE-8C0E32C9D2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30307" y="2803113"/>
            <a:ext cx="564140" cy="564140"/>
          </a:xfrm>
          <a:prstGeom prst="rect">
            <a:avLst/>
          </a:prstGeom>
        </p:spPr>
      </p:pic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B5A25F3-F2B3-4F1E-B175-010369890575}"/>
              </a:ext>
            </a:extLst>
          </p:cNvPr>
          <p:cNvSpPr/>
          <p:nvPr/>
        </p:nvSpPr>
        <p:spPr>
          <a:xfrm>
            <a:off x="5827710" y="3828760"/>
            <a:ext cx="879398" cy="971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F0E6BC2-37B3-4E2A-9833-A2339C47041B}"/>
              </a:ext>
            </a:extLst>
          </p:cNvPr>
          <p:cNvCxnSpPr>
            <a:cxnSpLocks/>
            <a:stCxn id="98" idx="0"/>
            <a:endCxn id="50" idx="2"/>
          </p:cNvCxnSpPr>
          <p:nvPr/>
        </p:nvCxnSpPr>
        <p:spPr>
          <a:xfrm flipV="1">
            <a:off x="6267409" y="3439550"/>
            <a:ext cx="0" cy="38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9BD8ACFB-10B1-43C1-8847-80A2170D7AE3}"/>
              </a:ext>
            </a:extLst>
          </p:cNvPr>
          <p:cNvSpPr txBox="1"/>
          <p:nvPr/>
        </p:nvSpPr>
        <p:spPr>
          <a:xfrm>
            <a:off x="5708849" y="4895415"/>
            <a:ext cx="1430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Openweather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57C60A9-1EDD-4BE8-939C-22A9C3AAFBC5}"/>
              </a:ext>
            </a:extLst>
          </p:cNvPr>
          <p:cNvSpPr txBox="1"/>
          <p:nvPr/>
        </p:nvSpPr>
        <p:spPr>
          <a:xfrm>
            <a:off x="2060865" y="3528996"/>
            <a:ext cx="1197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B4F6510-E0AD-4618-B79D-2890DBEB4CB1}"/>
              </a:ext>
            </a:extLst>
          </p:cNvPr>
          <p:cNvSpPr txBox="1"/>
          <p:nvPr/>
        </p:nvSpPr>
        <p:spPr>
          <a:xfrm>
            <a:off x="2060865" y="3828760"/>
            <a:ext cx="1197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series forecasting</a:t>
            </a:r>
          </a:p>
        </p:txBody>
      </p: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C0B369D1-F57B-4244-A764-DA1305E4B1CD}"/>
              </a:ext>
            </a:extLst>
          </p:cNvPr>
          <p:cNvCxnSpPr>
            <a:stCxn id="46" idx="1"/>
            <a:endCxn id="118" idx="1"/>
          </p:cNvCxnSpPr>
          <p:nvPr/>
        </p:nvCxnSpPr>
        <p:spPr>
          <a:xfrm rot="10800000" flipH="1" flipV="1">
            <a:off x="2024053" y="2777026"/>
            <a:ext cx="36812" cy="1313344"/>
          </a:xfrm>
          <a:prstGeom prst="curvedConnector3">
            <a:avLst>
              <a:gd name="adj1" fmla="val -6209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ctor: Curved 121">
            <a:extLst>
              <a:ext uri="{FF2B5EF4-FFF2-40B4-BE49-F238E27FC236}">
                <a16:creationId xmlns:a16="http://schemas.microsoft.com/office/drawing/2014/main" id="{F5113CAF-5565-4131-96C2-16D9924837B8}"/>
              </a:ext>
            </a:extLst>
          </p:cNvPr>
          <p:cNvCxnSpPr>
            <a:stCxn id="46" idx="3"/>
            <a:endCxn id="118" idx="3"/>
          </p:cNvCxnSpPr>
          <p:nvPr/>
        </p:nvCxnSpPr>
        <p:spPr>
          <a:xfrm>
            <a:off x="3221483" y="2777026"/>
            <a:ext cx="36812" cy="1313344"/>
          </a:xfrm>
          <a:prstGeom prst="curvedConnector3">
            <a:avLst>
              <a:gd name="adj1" fmla="val 7209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889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A0FA7C-18D7-47B7-BC9A-610ACFADB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52" y="2540304"/>
            <a:ext cx="6759944" cy="3696362"/>
          </a:xfrm>
          <a:prstGeom prst="rect">
            <a:avLst/>
          </a:prstGeom>
        </p:spPr>
      </p:pic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661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11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[NAME]</a:t>
            </a:r>
            <a:endParaRPr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CB1AAF5-5B69-43E0-9AFD-6331E40F3BE2}"/>
              </a:ext>
            </a:extLst>
          </p:cNvPr>
          <p:cNvSpPr txBox="1"/>
          <p:nvPr/>
        </p:nvSpPr>
        <p:spPr>
          <a:xfrm>
            <a:off x="1375316" y="235117"/>
            <a:ext cx="4293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Deep Dive on Solution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24081-A4AC-4EFC-9087-F8EBA6D88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83" y="1299202"/>
            <a:ext cx="6391275" cy="167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FCC1F-97A5-499C-A0F2-F975CF542D51}"/>
              </a:ext>
            </a:extLst>
          </p:cNvPr>
          <p:cNvSpPr txBox="1"/>
          <p:nvPr/>
        </p:nvSpPr>
        <p:spPr>
          <a:xfrm>
            <a:off x="5673932" y="573074"/>
            <a:ext cx="304885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LIGHTGBM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6B1DA2-B5A1-4627-9F05-46B51C014857}"/>
              </a:ext>
            </a:extLst>
          </p:cNvPr>
          <p:cNvSpPr/>
          <p:nvPr/>
        </p:nvSpPr>
        <p:spPr>
          <a:xfrm>
            <a:off x="6568158" y="3505417"/>
            <a:ext cx="1747188" cy="3077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9672E-B6AD-42EE-A43B-E63785817798}"/>
              </a:ext>
            </a:extLst>
          </p:cNvPr>
          <p:cNvSpPr txBox="1"/>
          <p:nvPr/>
        </p:nvSpPr>
        <p:spPr>
          <a:xfrm>
            <a:off x="6526592" y="3516467"/>
            <a:ext cx="2617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AZURE AUTOML</a:t>
            </a:r>
          </a:p>
        </p:txBody>
      </p:sp>
    </p:spTree>
    <p:extLst>
      <p:ext uri="{BB962C8B-B14F-4D97-AF65-F5344CB8AC3E}">
        <p14:creationId xmlns:p14="http://schemas.microsoft.com/office/powerpoint/2010/main" val="32735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6753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12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[NAME]</a:t>
            </a:r>
            <a:endParaRPr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CB1AAF5-5B69-43E0-9AFD-6331E40F3BE2}"/>
              </a:ext>
            </a:extLst>
          </p:cNvPr>
          <p:cNvSpPr txBox="1"/>
          <p:nvPr/>
        </p:nvSpPr>
        <p:spPr>
          <a:xfrm>
            <a:off x="1375316" y="235117"/>
            <a:ext cx="4293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Deep Dive on Solution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FCC1F-97A5-499C-A0F2-F975CF542D51}"/>
              </a:ext>
            </a:extLst>
          </p:cNvPr>
          <p:cNvSpPr txBox="1"/>
          <p:nvPr/>
        </p:nvSpPr>
        <p:spPr>
          <a:xfrm>
            <a:off x="5673932" y="573074"/>
            <a:ext cx="304885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LSTM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049A7E-E7F9-44E4-9485-84D2C211B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" y="1758286"/>
            <a:ext cx="5581812" cy="384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26E0CC-DDA6-4183-9A85-D53D40B0ECAF}"/>
              </a:ext>
            </a:extLst>
          </p:cNvPr>
          <p:cNvSpPr txBox="1"/>
          <p:nvPr/>
        </p:nvSpPr>
        <p:spPr>
          <a:xfrm>
            <a:off x="5668694" y="2220686"/>
            <a:ext cx="3048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ROOT MEAN SQUARED 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E4A16-7948-473C-9765-FEC93D57935C}"/>
              </a:ext>
            </a:extLst>
          </p:cNvPr>
          <p:cNvSpPr txBox="1"/>
          <p:nvPr/>
        </p:nvSpPr>
        <p:spPr>
          <a:xfrm>
            <a:off x="5668694" y="3406208"/>
            <a:ext cx="3048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Train  3.11 RMSE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1CAA9D-90B2-4569-89D8-F465BA3D34A5}"/>
              </a:ext>
            </a:extLst>
          </p:cNvPr>
          <p:cNvSpPr txBox="1"/>
          <p:nvPr/>
        </p:nvSpPr>
        <p:spPr>
          <a:xfrm>
            <a:off x="5683199" y="3976020"/>
            <a:ext cx="3048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Test  3.11 RMSE</a:t>
            </a:r>
          </a:p>
        </p:txBody>
      </p:sp>
    </p:spTree>
    <p:extLst>
      <p:ext uri="{BB962C8B-B14F-4D97-AF65-F5344CB8AC3E}">
        <p14:creationId xmlns:p14="http://schemas.microsoft.com/office/powerpoint/2010/main" val="4237567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661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13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[NAME]</a:t>
            </a:r>
            <a:endParaRPr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CB1AAF5-5B69-43E0-9AFD-6331E40F3BE2}"/>
              </a:ext>
            </a:extLst>
          </p:cNvPr>
          <p:cNvSpPr txBox="1"/>
          <p:nvPr/>
        </p:nvSpPr>
        <p:spPr>
          <a:xfrm>
            <a:off x="1375316" y="235117"/>
            <a:ext cx="4293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Deep Dive on Solution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1A2F6-9365-488D-850E-3770D3406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27" y="1450800"/>
            <a:ext cx="2081170" cy="4212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8FB1F1-1876-4049-AD29-74FE2ABB09DC}"/>
              </a:ext>
            </a:extLst>
          </p:cNvPr>
          <p:cNvSpPr txBox="1"/>
          <p:nvPr/>
        </p:nvSpPr>
        <p:spPr>
          <a:xfrm>
            <a:off x="5976704" y="2225388"/>
            <a:ext cx="3026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Demonstration of the prototype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B8803-AA84-4690-B76E-27723C082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21" y="1447321"/>
            <a:ext cx="2146820" cy="3963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4DF22-A3A5-4A1E-B7E6-F330A73713D0}"/>
              </a:ext>
            </a:extLst>
          </p:cNvPr>
          <p:cNvSpPr txBox="1"/>
          <p:nvPr/>
        </p:nvSpPr>
        <p:spPr>
          <a:xfrm>
            <a:off x="976280" y="5754542"/>
            <a:ext cx="208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Mobile App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5B04D8-1FB1-43C5-8D96-D202B919C639}"/>
              </a:ext>
            </a:extLst>
          </p:cNvPr>
          <p:cNvSpPr txBox="1"/>
          <p:nvPr/>
        </p:nvSpPr>
        <p:spPr>
          <a:xfrm>
            <a:off x="4112790" y="5600654"/>
            <a:ext cx="208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App</a:t>
            </a:r>
          </a:p>
        </p:txBody>
      </p:sp>
      <p:pic>
        <p:nvPicPr>
          <p:cNvPr id="12" name="Graphic 11" descr="Chevron arrows RTL">
            <a:extLst>
              <a:ext uri="{FF2B5EF4-FFF2-40B4-BE49-F238E27FC236}">
                <a16:creationId xmlns:a16="http://schemas.microsoft.com/office/drawing/2014/main" id="{3BDFEB60-605C-4A87-A744-359317569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76704" y="3043049"/>
            <a:ext cx="2081170" cy="164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2145C7-A831-466D-924D-24128B80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438" y="0"/>
            <a:ext cx="5996562" cy="63224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144B82-B19C-421B-8238-BB05BCE65441}"/>
              </a:ext>
            </a:extLst>
          </p:cNvPr>
          <p:cNvSpPr/>
          <p:nvPr/>
        </p:nvSpPr>
        <p:spPr>
          <a:xfrm>
            <a:off x="0" y="0"/>
            <a:ext cx="4911648" cy="63224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sx="94000" sy="94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6331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14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[NAME]</a:t>
            </a:r>
            <a:endParaRPr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CB1AAF5-5B69-43E0-9AFD-6331E40F3BE2}"/>
              </a:ext>
            </a:extLst>
          </p:cNvPr>
          <p:cNvSpPr txBox="1"/>
          <p:nvPr/>
        </p:nvSpPr>
        <p:spPr>
          <a:xfrm>
            <a:off x="1375316" y="235117"/>
            <a:ext cx="42933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Summary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D019B6-594E-407F-98C6-80B5DFA8FBC3}"/>
              </a:ext>
            </a:extLst>
          </p:cNvPr>
          <p:cNvSpPr/>
          <p:nvPr/>
        </p:nvSpPr>
        <p:spPr>
          <a:xfrm>
            <a:off x="0" y="2011680"/>
            <a:ext cx="4911648" cy="86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sx="94000" sy="94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A0A3AE-6F05-444B-8252-043DA46059EA}"/>
              </a:ext>
            </a:extLst>
          </p:cNvPr>
          <p:cNvSpPr/>
          <p:nvPr/>
        </p:nvSpPr>
        <p:spPr>
          <a:xfrm>
            <a:off x="0" y="2956824"/>
            <a:ext cx="4911648" cy="86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sx="94000" sy="94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105895-F124-472D-A71C-AE2033495C6C}"/>
              </a:ext>
            </a:extLst>
          </p:cNvPr>
          <p:cNvSpPr/>
          <p:nvPr/>
        </p:nvSpPr>
        <p:spPr>
          <a:xfrm>
            <a:off x="0" y="3901968"/>
            <a:ext cx="4911648" cy="86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sx="94000" sy="94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99D745-DDAC-4D98-AEFD-80777079B683}"/>
              </a:ext>
            </a:extLst>
          </p:cNvPr>
          <p:cNvSpPr/>
          <p:nvPr/>
        </p:nvSpPr>
        <p:spPr>
          <a:xfrm>
            <a:off x="0" y="4847112"/>
            <a:ext cx="4911648" cy="86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5400000" sx="94000" sy="94000" algn="ctr" rotWithShape="0">
              <a:srgbClr val="000000">
                <a:alpha val="3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EAA4B4-E42D-46C3-B746-5D3A39EEB6E9}"/>
              </a:ext>
            </a:extLst>
          </p:cNvPr>
          <p:cNvSpPr txBox="1"/>
          <p:nvPr/>
        </p:nvSpPr>
        <p:spPr>
          <a:xfrm>
            <a:off x="502510" y="1256881"/>
            <a:ext cx="3475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en-US" sz="3200" dirty="0"/>
              <a:t> it </a:t>
            </a:r>
            <a:r>
              <a:rPr lang="en-US" sz="3200" dirty="0">
                <a:solidFill>
                  <a:srgbClr val="DCB434"/>
                </a:solidFill>
              </a:rPr>
              <a:t>works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F54EB1-DF84-48C7-BFB1-F5B423AA15A5}"/>
              </a:ext>
            </a:extLst>
          </p:cNvPr>
          <p:cNvCxnSpPr/>
          <p:nvPr/>
        </p:nvCxnSpPr>
        <p:spPr>
          <a:xfrm>
            <a:off x="337623" y="2011680"/>
            <a:ext cx="0" cy="3698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1600436-8669-44B3-880F-220217F4EFC6}"/>
              </a:ext>
            </a:extLst>
          </p:cNvPr>
          <p:cNvSpPr/>
          <p:nvPr/>
        </p:nvSpPr>
        <p:spPr>
          <a:xfrm>
            <a:off x="168811" y="2286291"/>
            <a:ext cx="337624" cy="318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81BDF3-6518-4311-B726-A6F8E1C02D13}"/>
              </a:ext>
            </a:extLst>
          </p:cNvPr>
          <p:cNvSpPr/>
          <p:nvPr/>
        </p:nvSpPr>
        <p:spPr>
          <a:xfrm>
            <a:off x="168811" y="3206671"/>
            <a:ext cx="337624" cy="318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B371DB-312D-4CEC-AF7A-F7ED0A5F2446}"/>
              </a:ext>
            </a:extLst>
          </p:cNvPr>
          <p:cNvSpPr/>
          <p:nvPr/>
        </p:nvSpPr>
        <p:spPr>
          <a:xfrm>
            <a:off x="196947" y="4170576"/>
            <a:ext cx="337624" cy="318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2BE9299-1228-49F8-BF74-BA4AF9489214}"/>
              </a:ext>
            </a:extLst>
          </p:cNvPr>
          <p:cNvSpPr/>
          <p:nvPr/>
        </p:nvSpPr>
        <p:spPr>
          <a:xfrm>
            <a:off x="196947" y="5090956"/>
            <a:ext cx="337624" cy="3184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62EC5-46F4-4517-892F-C04545637E69}"/>
              </a:ext>
            </a:extLst>
          </p:cNvPr>
          <p:cNvSpPr txBox="1"/>
          <p:nvPr/>
        </p:nvSpPr>
        <p:spPr>
          <a:xfrm>
            <a:off x="642690" y="2170176"/>
            <a:ext cx="3495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Pre-inform farmers about RH to make adjustments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A246C0-A6EE-4EBC-97B0-4AF0E077C317}"/>
              </a:ext>
            </a:extLst>
          </p:cNvPr>
          <p:cNvSpPr txBox="1"/>
          <p:nvPr/>
        </p:nvSpPr>
        <p:spPr>
          <a:xfrm>
            <a:off x="667100" y="3168360"/>
            <a:ext cx="3495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Educate farmers on how to manage RH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F94359-80E6-450C-980C-30983EAF69E1}"/>
              </a:ext>
            </a:extLst>
          </p:cNvPr>
          <p:cNvSpPr txBox="1"/>
          <p:nvPr/>
        </p:nvSpPr>
        <p:spPr>
          <a:xfrm>
            <a:off x="642690" y="3950739"/>
            <a:ext cx="3495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Enable farmers to understand weather patterns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A419F5-E613-4603-A934-A3AF216FC2F3}"/>
              </a:ext>
            </a:extLst>
          </p:cNvPr>
          <p:cNvSpPr txBox="1"/>
          <p:nvPr/>
        </p:nvSpPr>
        <p:spPr>
          <a:xfrm>
            <a:off x="587096" y="4940977"/>
            <a:ext cx="44034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It can also be  used in greenhouse to model microclimate parameters (RH).</a:t>
            </a:r>
          </a:p>
        </p:txBody>
      </p:sp>
    </p:spTree>
    <p:extLst>
      <p:ext uri="{BB962C8B-B14F-4D97-AF65-F5344CB8AC3E}">
        <p14:creationId xmlns:p14="http://schemas.microsoft.com/office/powerpoint/2010/main" val="704869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#</a:t>
            </a:r>
            <a:endParaRPr/>
          </a:p>
        </p:txBody>
      </p:sp>
      <p:sp>
        <p:nvSpPr>
          <p:cNvPr id="376" name="Google Shape;376;p6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[The Greens]</a:t>
            </a:r>
            <a:endParaRPr dirty="0"/>
          </a:p>
        </p:txBody>
      </p:sp>
      <p:pic>
        <p:nvPicPr>
          <p:cNvPr id="3" name="Graphic 2" descr="Handshake">
            <a:extLst>
              <a:ext uri="{FF2B5EF4-FFF2-40B4-BE49-F238E27FC236}">
                <a16:creationId xmlns:a16="http://schemas.microsoft.com/office/drawing/2014/main" id="{75CB6512-B97E-425D-877C-C9A5DB34D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5324" y="381001"/>
            <a:ext cx="4079630" cy="4079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AF7E5-3F87-42F1-80CA-1F1575978D42}"/>
              </a:ext>
            </a:extLst>
          </p:cNvPr>
          <p:cNvSpPr txBox="1"/>
          <p:nvPr/>
        </p:nvSpPr>
        <p:spPr>
          <a:xfrm>
            <a:off x="3146037" y="3937411"/>
            <a:ext cx="2578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B33F6F-5B21-42C0-9C27-15FD7833648A}"/>
              </a:ext>
            </a:extLst>
          </p:cNvPr>
          <p:cNvSpPr/>
          <p:nvPr/>
        </p:nvSpPr>
        <p:spPr>
          <a:xfrm>
            <a:off x="756436" y="4460631"/>
            <a:ext cx="7357403" cy="45719"/>
          </a:xfrm>
          <a:prstGeom prst="rect">
            <a:avLst/>
          </a:prstGeom>
          <a:gradFill>
            <a:gsLst>
              <a:gs pos="0">
                <a:schemeClr val="accent4">
                  <a:tint val="50000"/>
                  <a:satMod val="300000"/>
                </a:schemeClr>
              </a:gs>
              <a:gs pos="35000">
                <a:schemeClr val="accent4">
                  <a:tint val="37000"/>
                  <a:satMod val="300000"/>
                </a:schemeClr>
              </a:gs>
              <a:gs pos="100000">
                <a:schemeClr val="accent4">
                  <a:tint val="15000"/>
                  <a:satMod val="35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1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[The Greens]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AF75DF-1CB7-44D4-8C8F-5E77C9022457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TEAM 22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352739-26A8-4ADD-821C-0CF940473207}"/>
              </a:ext>
            </a:extLst>
          </p:cNvPr>
          <p:cNvSpPr txBox="1"/>
          <p:nvPr/>
        </p:nvSpPr>
        <p:spPr>
          <a:xfrm>
            <a:off x="4937760" y="4040569"/>
            <a:ext cx="42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8A6D49-3A5B-4607-8CE6-769D4D370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241" y="1332458"/>
            <a:ext cx="2075010" cy="31047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35CC7D-66A6-4615-A911-8E55153C8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49" y="1332458"/>
            <a:ext cx="3609312" cy="24062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2432FFA-578A-4980-B723-98A8F5AE0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867" y="1357908"/>
            <a:ext cx="2189284" cy="29190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B611909-2736-4751-BA4B-D855903EA77A}"/>
              </a:ext>
            </a:extLst>
          </p:cNvPr>
          <p:cNvSpPr txBox="1"/>
          <p:nvPr/>
        </p:nvSpPr>
        <p:spPr>
          <a:xfrm>
            <a:off x="7207626" y="4502234"/>
            <a:ext cx="20550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Abubakar Passum A. Gaffar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32C4CF-059C-4B68-A20B-185778B2B3AE}"/>
              </a:ext>
            </a:extLst>
          </p:cNvPr>
          <p:cNvSpPr txBox="1"/>
          <p:nvPr/>
        </p:nvSpPr>
        <p:spPr>
          <a:xfrm>
            <a:off x="4462361" y="4609955"/>
            <a:ext cx="1899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Faith Mutua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64AA1A-1FDF-4809-8D5E-5773F4612FD5}"/>
              </a:ext>
            </a:extLst>
          </p:cNvPr>
          <p:cNvSpPr txBox="1"/>
          <p:nvPr/>
        </p:nvSpPr>
        <p:spPr>
          <a:xfrm>
            <a:off x="789036" y="3912677"/>
            <a:ext cx="2424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Stancy</a:t>
            </a:r>
            <a:r>
              <a:rPr lang="en-US" sz="2000" dirty="0"/>
              <a:t> J.K Bright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D1F972-366C-44F5-9692-ECDC67EC2B23}"/>
              </a:ext>
            </a:extLst>
          </p:cNvPr>
          <p:cNvSpPr txBox="1"/>
          <p:nvPr/>
        </p:nvSpPr>
        <p:spPr>
          <a:xfrm>
            <a:off x="2561979" y="5669280"/>
            <a:ext cx="4478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GREENS</a:t>
            </a:r>
          </a:p>
        </p:txBody>
      </p:sp>
    </p:spTree>
    <p:extLst>
      <p:ext uri="{BB962C8B-B14F-4D97-AF65-F5344CB8AC3E}">
        <p14:creationId xmlns:p14="http://schemas.microsoft.com/office/powerpoint/2010/main" val="344790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1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[The Greens]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AF75DF-1CB7-44D4-8C8F-5E77C9022457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Outline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352739-26A8-4ADD-821C-0CF940473207}"/>
              </a:ext>
            </a:extLst>
          </p:cNvPr>
          <p:cNvSpPr txBox="1"/>
          <p:nvPr/>
        </p:nvSpPr>
        <p:spPr>
          <a:xfrm>
            <a:off x="4937760" y="4040569"/>
            <a:ext cx="42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675F38D-7FE8-48CE-B3B5-9C1084D3B210}"/>
              </a:ext>
            </a:extLst>
          </p:cNvPr>
          <p:cNvSpPr/>
          <p:nvPr/>
        </p:nvSpPr>
        <p:spPr>
          <a:xfrm>
            <a:off x="2858318" y="1608369"/>
            <a:ext cx="1057038" cy="719306"/>
          </a:xfrm>
          <a:custGeom>
            <a:avLst/>
            <a:gdLst>
              <a:gd name="connsiteX0" fmla="*/ 916077 w 1057038"/>
              <a:gd name="connsiteY0" fmla="*/ 0 h 719306"/>
              <a:gd name="connsiteX1" fmla="*/ 936518 w 1057038"/>
              <a:gd name="connsiteY1" fmla="*/ 16866 h 719306"/>
              <a:gd name="connsiteX2" fmla="*/ 1057038 w 1057038"/>
              <a:gd name="connsiteY2" fmla="*/ 307826 h 719306"/>
              <a:gd name="connsiteX3" fmla="*/ 645558 w 1057038"/>
              <a:gd name="connsiteY3" fmla="*/ 719306 h 719306"/>
              <a:gd name="connsiteX4" fmla="*/ 0 w 1057038"/>
              <a:gd name="connsiteY4" fmla="*/ 719306 h 719306"/>
              <a:gd name="connsiteX5" fmla="*/ 107422 w 1057038"/>
              <a:gd name="connsiteY5" fmla="*/ 578681 h 719306"/>
              <a:gd name="connsiteX6" fmla="*/ 883946 w 1057038"/>
              <a:gd name="connsiteY6" fmla="*/ 11512 h 719306"/>
              <a:gd name="connsiteX7" fmla="*/ 916077 w 1057038"/>
              <a:gd name="connsiteY7" fmla="*/ 0 h 71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7038" h="719306">
                <a:moveTo>
                  <a:pt x="916077" y="0"/>
                </a:moveTo>
                <a:lnTo>
                  <a:pt x="936518" y="16866"/>
                </a:lnTo>
                <a:cubicBezTo>
                  <a:pt x="1010982" y="91329"/>
                  <a:pt x="1057038" y="194199"/>
                  <a:pt x="1057038" y="307826"/>
                </a:cubicBezTo>
                <a:cubicBezTo>
                  <a:pt x="1057038" y="535080"/>
                  <a:pt x="872812" y="719306"/>
                  <a:pt x="645558" y="719306"/>
                </a:cubicBezTo>
                <a:lnTo>
                  <a:pt x="0" y="719306"/>
                </a:lnTo>
                <a:lnTo>
                  <a:pt x="107422" y="578681"/>
                </a:lnTo>
                <a:cubicBezTo>
                  <a:pt x="314339" y="333243"/>
                  <a:pt x="580268" y="137248"/>
                  <a:pt x="883946" y="11512"/>
                </a:cubicBezTo>
                <a:lnTo>
                  <a:pt x="916077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F92292F-205C-4BC5-B66E-2FA30E36056A}"/>
              </a:ext>
            </a:extLst>
          </p:cNvPr>
          <p:cNvSpPr/>
          <p:nvPr/>
        </p:nvSpPr>
        <p:spPr>
          <a:xfrm>
            <a:off x="5220931" y="1627611"/>
            <a:ext cx="986115" cy="700064"/>
          </a:xfrm>
          <a:custGeom>
            <a:avLst/>
            <a:gdLst>
              <a:gd name="connsiteX0" fmla="*/ 118560 w 986115"/>
              <a:gd name="connsiteY0" fmla="*/ 0 h 700064"/>
              <a:gd name="connsiteX1" fmla="*/ 279675 w 986115"/>
              <a:gd name="connsiteY1" fmla="*/ 75976 h 700064"/>
              <a:gd name="connsiteX2" fmla="*/ 878692 w 986115"/>
              <a:gd name="connsiteY2" fmla="*/ 559439 h 700064"/>
              <a:gd name="connsiteX3" fmla="*/ 986115 w 986115"/>
              <a:gd name="connsiteY3" fmla="*/ 700064 h 700064"/>
              <a:gd name="connsiteX4" fmla="*/ 411480 w 986115"/>
              <a:gd name="connsiteY4" fmla="*/ 700064 h 700064"/>
              <a:gd name="connsiteX5" fmla="*/ 0 w 986115"/>
              <a:gd name="connsiteY5" fmla="*/ 288584 h 700064"/>
              <a:gd name="connsiteX6" fmla="*/ 70274 w 986115"/>
              <a:gd name="connsiteY6" fmla="*/ 58522 h 700064"/>
              <a:gd name="connsiteX7" fmla="*/ 118560 w 986115"/>
              <a:gd name="connsiteY7" fmla="*/ 0 h 70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6115" h="700064">
                <a:moveTo>
                  <a:pt x="118560" y="0"/>
                </a:moveTo>
                <a:lnTo>
                  <a:pt x="279675" y="75976"/>
                </a:lnTo>
                <a:cubicBezTo>
                  <a:pt x="509858" y="198382"/>
                  <a:pt x="713159" y="363089"/>
                  <a:pt x="878692" y="559439"/>
                </a:cubicBezTo>
                <a:lnTo>
                  <a:pt x="986115" y="700064"/>
                </a:lnTo>
                <a:lnTo>
                  <a:pt x="411480" y="700064"/>
                </a:lnTo>
                <a:cubicBezTo>
                  <a:pt x="184226" y="700064"/>
                  <a:pt x="0" y="515838"/>
                  <a:pt x="0" y="288584"/>
                </a:cubicBezTo>
                <a:cubicBezTo>
                  <a:pt x="0" y="203364"/>
                  <a:pt x="25907" y="124194"/>
                  <a:pt x="70274" y="58522"/>
                </a:cubicBezTo>
                <a:lnTo>
                  <a:pt x="118560" y="0"/>
                </a:lnTo>
                <a:close/>
              </a:path>
            </a:pathLst>
          </a:custGeom>
          <a:solidFill>
            <a:srgbClr val="DCB43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0C80E59-6CE6-43F3-A092-0A8FA91774FB}"/>
              </a:ext>
            </a:extLst>
          </p:cNvPr>
          <p:cNvSpPr/>
          <p:nvPr/>
        </p:nvSpPr>
        <p:spPr>
          <a:xfrm>
            <a:off x="5885617" y="3017520"/>
            <a:ext cx="677704" cy="822960"/>
          </a:xfrm>
          <a:custGeom>
            <a:avLst/>
            <a:gdLst>
              <a:gd name="connsiteX0" fmla="*/ 411480 w 677704"/>
              <a:gd name="connsiteY0" fmla="*/ 0 h 822960"/>
              <a:gd name="connsiteX1" fmla="*/ 627688 w 677704"/>
              <a:gd name="connsiteY1" fmla="*/ 0 h 822960"/>
              <a:gd name="connsiteX2" fmla="*/ 636449 w 677704"/>
              <a:gd name="connsiteY2" fmla="*/ 33353 h 822960"/>
              <a:gd name="connsiteX3" fmla="*/ 677704 w 677704"/>
              <a:gd name="connsiteY3" fmla="*/ 433968 h 822960"/>
              <a:gd name="connsiteX4" fmla="*/ 667220 w 677704"/>
              <a:gd name="connsiteY4" fmla="*/ 637211 h 822960"/>
              <a:gd name="connsiteX5" fmla="*/ 638261 w 677704"/>
              <a:gd name="connsiteY5" fmla="*/ 822960 h 822960"/>
              <a:gd name="connsiteX6" fmla="*/ 411480 w 677704"/>
              <a:gd name="connsiteY6" fmla="*/ 822960 h 822960"/>
              <a:gd name="connsiteX7" fmla="*/ 0 w 677704"/>
              <a:gd name="connsiteY7" fmla="*/ 411480 h 822960"/>
              <a:gd name="connsiteX8" fmla="*/ 411480 w 677704"/>
              <a:gd name="connsiteY8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7704" h="822960">
                <a:moveTo>
                  <a:pt x="411480" y="0"/>
                </a:moveTo>
                <a:lnTo>
                  <a:pt x="627688" y="0"/>
                </a:lnTo>
                <a:lnTo>
                  <a:pt x="636449" y="33353"/>
                </a:lnTo>
                <a:cubicBezTo>
                  <a:pt x="663499" y="162755"/>
                  <a:pt x="677704" y="296738"/>
                  <a:pt x="677704" y="433968"/>
                </a:cubicBezTo>
                <a:cubicBezTo>
                  <a:pt x="677704" y="502583"/>
                  <a:pt x="674153" y="570387"/>
                  <a:pt x="667220" y="637211"/>
                </a:cubicBezTo>
                <a:lnTo>
                  <a:pt x="638261" y="822960"/>
                </a:lnTo>
                <a:lnTo>
                  <a:pt x="411480" y="822960"/>
                </a:ln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  <a:solidFill>
            <a:srgbClr val="DCB43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8169EEC-FF47-41FC-AD3F-13674C7E73D7}"/>
              </a:ext>
            </a:extLst>
          </p:cNvPr>
          <p:cNvSpPr/>
          <p:nvPr/>
        </p:nvSpPr>
        <p:spPr>
          <a:xfrm>
            <a:off x="2502041" y="3049392"/>
            <a:ext cx="646876" cy="822960"/>
          </a:xfrm>
          <a:custGeom>
            <a:avLst/>
            <a:gdLst>
              <a:gd name="connsiteX0" fmla="*/ 41644 w 646876"/>
              <a:gd name="connsiteY0" fmla="*/ 0 h 822960"/>
              <a:gd name="connsiteX1" fmla="*/ 235396 w 646876"/>
              <a:gd name="connsiteY1" fmla="*/ 0 h 822960"/>
              <a:gd name="connsiteX2" fmla="*/ 646876 w 646876"/>
              <a:gd name="connsiteY2" fmla="*/ 411480 h 822960"/>
              <a:gd name="connsiteX3" fmla="*/ 235396 w 646876"/>
              <a:gd name="connsiteY3" fmla="*/ 822960 h 822960"/>
              <a:gd name="connsiteX4" fmla="*/ 46574 w 646876"/>
              <a:gd name="connsiteY4" fmla="*/ 822960 h 822960"/>
              <a:gd name="connsiteX5" fmla="*/ 41255 w 646876"/>
              <a:gd name="connsiteY5" fmla="*/ 802711 h 822960"/>
              <a:gd name="connsiteX6" fmla="*/ 0 w 646876"/>
              <a:gd name="connsiteY6" fmla="*/ 402096 h 822960"/>
              <a:gd name="connsiteX7" fmla="*/ 41255 w 646876"/>
              <a:gd name="connsiteY7" fmla="*/ 1481 h 822960"/>
              <a:gd name="connsiteX8" fmla="*/ 41644 w 646876"/>
              <a:gd name="connsiteY8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6876" h="822960">
                <a:moveTo>
                  <a:pt x="41644" y="0"/>
                </a:moveTo>
                <a:lnTo>
                  <a:pt x="235396" y="0"/>
                </a:lnTo>
                <a:cubicBezTo>
                  <a:pt x="462650" y="0"/>
                  <a:pt x="646876" y="184226"/>
                  <a:pt x="646876" y="411480"/>
                </a:cubicBezTo>
                <a:cubicBezTo>
                  <a:pt x="646876" y="638734"/>
                  <a:pt x="462650" y="822960"/>
                  <a:pt x="235396" y="822960"/>
                </a:cubicBezTo>
                <a:lnTo>
                  <a:pt x="46574" y="822960"/>
                </a:lnTo>
                <a:lnTo>
                  <a:pt x="41255" y="802711"/>
                </a:lnTo>
                <a:cubicBezTo>
                  <a:pt x="14206" y="673309"/>
                  <a:pt x="0" y="539327"/>
                  <a:pt x="0" y="402096"/>
                </a:cubicBezTo>
                <a:cubicBezTo>
                  <a:pt x="0" y="264866"/>
                  <a:pt x="14206" y="130883"/>
                  <a:pt x="41255" y="1481"/>
                </a:cubicBezTo>
                <a:lnTo>
                  <a:pt x="41644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D2316E9-932B-4A85-995B-3B5B4C0973F8}"/>
              </a:ext>
            </a:extLst>
          </p:cNvPr>
          <p:cNvSpPr/>
          <p:nvPr/>
        </p:nvSpPr>
        <p:spPr>
          <a:xfrm>
            <a:off x="2855199" y="4571218"/>
            <a:ext cx="940595" cy="686493"/>
          </a:xfrm>
          <a:custGeom>
            <a:avLst/>
            <a:gdLst>
              <a:gd name="connsiteX0" fmla="*/ 0 w 940595"/>
              <a:gd name="connsiteY0" fmla="*/ 0 h 686493"/>
              <a:gd name="connsiteX1" fmla="*/ 529115 w 940595"/>
              <a:gd name="connsiteY1" fmla="*/ 0 h 686493"/>
              <a:gd name="connsiteX2" fmla="*/ 940595 w 940595"/>
              <a:gd name="connsiteY2" fmla="*/ 411480 h 686493"/>
              <a:gd name="connsiteX3" fmla="*/ 870321 w 940595"/>
              <a:gd name="connsiteY3" fmla="*/ 641542 h 686493"/>
              <a:gd name="connsiteX4" fmla="*/ 833233 w 940595"/>
              <a:gd name="connsiteY4" fmla="*/ 686493 h 686493"/>
              <a:gd name="connsiteX5" fmla="*/ 709559 w 940595"/>
              <a:gd name="connsiteY5" fmla="*/ 628172 h 686493"/>
              <a:gd name="connsiteX6" fmla="*/ 110542 w 940595"/>
              <a:gd name="connsiteY6" fmla="*/ 144709 h 686493"/>
              <a:gd name="connsiteX7" fmla="*/ 0 w 940595"/>
              <a:gd name="connsiteY7" fmla="*/ 0 h 68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0595" h="686493">
                <a:moveTo>
                  <a:pt x="0" y="0"/>
                </a:moveTo>
                <a:lnTo>
                  <a:pt x="529115" y="0"/>
                </a:lnTo>
                <a:cubicBezTo>
                  <a:pt x="756369" y="0"/>
                  <a:pt x="940595" y="184226"/>
                  <a:pt x="940595" y="411480"/>
                </a:cubicBezTo>
                <a:cubicBezTo>
                  <a:pt x="940595" y="496700"/>
                  <a:pt x="914688" y="575870"/>
                  <a:pt x="870321" y="641542"/>
                </a:cubicBezTo>
                <a:lnTo>
                  <a:pt x="833233" y="686493"/>
                </a:lnTo>
                <a:lnTo>
                  <a:pt x="709559" y="628172"/>
                </a:lnTo>
                <a:cubicBezTo>
                  <a:pt x="479377" y="505766"/>
                  <a:pt x="276076" y="341059"/>
                  <a:pt x="110542" y="14470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D051103-892E-4F1D-8803-3C9ECD39B425}"/>
              </a:ext>
            </a:extLst>
          </p:cNvPr>
          <p:cNvSpPr/>
          <p:nvPr/>
        </p:nvSpPr>
        <p:spPr>
          <a:xfrm>
            <a:off x="5215361" y="4571374"/>
            <a:ext cx="994684" cy="704511"/>
          </a:xfrm>
          <a:custGeom>
            <a:avLst/>
            <a:gdLst>
              <a:gd name="connsiteX0" fmla="*/ 411480 w 994684"/>
              <a:gd name="connsiteY0" fmla="*/ 0 h 704511"/>
              <a:gd name="connsiteX1" fmla="*/ 994684 w 994684"/>
              <a:gd name="connsiteY1" fmla="*/ 0 h 704511"/>
              <a:gd name="connsiteX2" fmla="*/ 884261 w 994684"/>
              <a:gd name="connsiteY2" fmla="*/ 144553 h 704511"/>
              <a:gd name="connsiteX3" fmla="*/ 285244 w 994684"/>
              <a:gd name="connsiteY3" fmla="*/ 628016 h 704511"/>
              <a:gd name="connsiteX4" fmla="*/ 123030 w 994684"/>
              <a:gd name="connsiteY4" fmla="*/ 704511 h 704511"/>
              <a:gd name="connsiteX5" fmla="*/ 120520 w 994684"/>
              <a:gd name="connsiteY5" fmla="*/ 702440 h 704511"/>
              <a:gd name="connsiteX6" fmla="*/ 0 w 994684"/>
              <a:gd name="connsiteY6" fmla="*/ 411480 h 704511"/>
              <a:gd name="connsiteX7" fmla="*/ 411480 w 994684"/>
              <a:gd name="connsiteY7" fmla="*/ 0 h 70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4684" h="704511">
                <a:moveTo>
                  <a:pt x="411480" y="0"/>
                </a:moveTo>
                <a:lnTo>
                  <a:pt x="994684" y="0"/>
                </a:lnTo>
                <a:lnTo>
                  <a:pt x="884261" y="144553"/>
                </a:lnTo>
                <a:cubicBezTo>
                  <a:pt x="718728" y="340903"/>
                  <a:pt x="515427" y="505610"/>
                  <a:pt x="285244" y="628016"/>
                </a:cubicBezTo>
                <a:lnTo>
                  <a:pt x="123030" y="704511"/>
                </a:lnTo>
                <a:lnTo>
                  <a:pt x="120520" y="702440"/>
                </a:lnTo>
                <a:cubicBezTo>
                  <a:pt x="46057" y="627977"/>
                  <a:pt x="0" y="525107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  <a:solidFill>
            <a:srgbClr val="DCB43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0503FC5-8B9F-4BA1-9699-1D15CF3FF5F4}"/>
              </a:ext>
            </a:extLst>
          </p:cNvPr>
          <p:cNvSpPr/>
          <p:nvPr/>
        </p:nvSpPr>
        <p:spPr>
          <a:xfrm>
            <a:off x="963289" y="1504715"/>
            <a:ext cx="2811107" cy="822960"/>
          </a:xfrm>
          <a:custGeom>
            <a:avLst/>
            <a:gdLst>
              <a:gd name="connsiteX0" fmla="*/ 411480 w 2811107"/>
              <a:gd name="connsiteY0" fmla="*/ 0 h 822960"/>
              <a:gd name="connsiteX1" fmla="*/ 2540588 w 2811107"/>
              <a:gd name="connsiteY1" fmla="*/ 0 h 822960"/>
              <a:gd name="connsiteX2" fmla="*/ 2770650 w 2811107"/>
              <a:gd name="connsiteY2" fmla="*/ 70274 h 822960"/>
              <a:gd name="connsiteX3" fmla="*/ 2811107 w 2811107"/>
              <a:gd name="connsiteY3" fmla="*/ 103654 h 822960"/>
              <a:gd name="connsiteX4" fmla="*/ 2778976 w 2811107"/>
              <a:gd name="connsiteY4" fmla="*/ 115166 h 822960"/>
              <a:gd name="connsiteX5" fmla="*/ 2002452 w 2811107"/>
              <a:gd name="connsiteY5" fmla="*/ 682335 h 822960"/>
              <a:gd name="connsiteX6" fmla="*/ 1895030 w 2811107"/>
              <a:gd name="connsiteY6" fmla="*/ 822960 h 822960"/>
              <a:gd name="connsiteX7" fmla="*/ 411480 w 2811107"/>
              <a:gd name="connsiteY7" fmla="*/ 822960 h 822960"/>
              <a:gd name="connsiteX8" fmla="*/ 0 w 2811107"/>
              <a:gd name="connsiteY8" fmla="*/ 411480 h 822960"/>
              <a:gd name="connsiteX9" fmla="*/ 411480 w 2811107"/>
              <a:gd name="connsiteY9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11107" h="822960">
                <a:moveTo>
                  <a:pt x="411480" y="0"/>
                </a:moveTo>
                <a:lnTo>
                  <a:pt x="2540588" y="0"/>
                </a:lnTo>
                <a:cubicBezTo>
                  <a:pt x="2625808" y="0"/>
                  <a:pt x="2704978" y="25907"/>
                  <a:pt x="2770650" y="70274"/>
                </a:cubicBezTo>
                <a:lnTo>
                  <a:pt x="2811107" y="103654"/>
                </a:lnTo>
                <a:lnTo>
                  <a:pt x="2778976" y="115166"/>
                </a:lnTo>
                <a:cubicBezTo>
                  <a:pt x="2475298" y="240902"/>
                  <a:pt x="2209369" y="436897"/>
                  <a:pt x="2002452" y="682335"/>
                </a:cubicBezTo>
                <a:lnTo>
                  <a:pt x="1895030" y="822960"/>
                </a:lnTo>
                <a:lnTo>
                  <a:pt x="411480" y="822960"/>
                </a:ln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14300" sx="98000" sy="98000" algn="ctr" rotWithShape="0">
              <a:sysClr val="windowText" lastClr="000000">
                <a:alpha val="78000"/>
              </a:sys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39249A4-30ED-4273-8B66-94BA3C422497}"/>
              </a:ext>
            </a:extLst>
          </p:cNvPr>
          <p:cNvSpPr/>
          <p:nvPr/>
        </p:nvSpPr>
        <p:spPr>
          <a:xfrm>
            <a:off x="5339490" y="1504715"/>
            <a:ext cx="2833508" cy="822960"/>
          </a:xfrm>
          <a:custGeom>
            <a:avLst/>
            <a:gdLst>
              <a:gd name="connsiteX0" fmla="*/ 292920 w 2833508"/>
              <a:gd name="connsiteY0" fmla="*/ 0 h 822960"/>
              <a:gd name="connsiteX1" fmla="*/ 2422028 w 2833508"/>
              <a:gd name="connsiteY1" fmla="*/ 0 h 822960"/>
              <a:gd name="connsiteX2" fmla="*/ 2833508 w 2833508"/>
              <a:gd name="connsiteY2" fmla="*/ 411480 h 822960"/>
              <a:gd name="connsiteX3" fmla="*/ 2422028 w 2833508"/>
              <a:gd name="connsiteY3" fmla="*/ 822960 h 822960"/>
              <a:gd name="connsiteX4" fmla="*/ 867555 w 2833508"/>
              <a:gd name="connsiteY4" fmla="*/ 822960 h 822960"/>
              <a:gd name="connsiteX5" fmla="*/ 760132 w 2833508"/>
              <a:gd name="connsiteY5" fmla="*/ 682335 h 822960"/>
              <a:gd name="connsiteX6" fmla="*/ 161115 w 2833508"/>
              <a:gd name="connsiteY6" fmla="*/ 198872 h 822960"/>
              <a:gd name="connsiteX7" fmla="*/ 0 w 2833508"/>
              <a:gd name="connsiteY7" fmla="*/ 122896 h 822960"/>
              <a:gd name="connsiteX8" fmla="*/ 1960 w 2833508"/>
              <a:gd name="connsiteY8" fmla="*/ 120520 h 822960"/>
              <a:gd name="connsiteX9" fmla="*/ 292920 w 2833508"/>
              <a:gd name="connsiteY9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3508" h="822960">
                <a:moveTo>
                  <a:pt x="292920" y="0"/>
                </a:moveTo>
                <a:lnTo>
                  <a:pt x="2422028" y="0"/>
                </a:lnTo>
                <a:cubicBezTo>
                  <a:pt x="2649282" y="0"/>
                  <a:pt x="2833508" y="184226"/>
                  <a:pt x="2833508" y="411480"/>
                </a:cubicBezTo>
                <a:cubicBezTo>
                  <a:pt x="2833508" y="638734"/>
                  <a:pt x="2649282" y="822960"/>
                  <a:pt x="2422028" y="822960"/>
                </a:cubicBezTo>
                <a:lnTo>
                  <a:pt x="867555" y="822960"/>
                </a:lnTo>
                <a:lnTo>
                  <a:pt x="760132" y="682335"/>
                </a:lnTo>
                <a:cubicBezTo>
                  <a:pt x="594599" y="485985"/>
                  <a:pt x="391298" y="321278"/>
                  <a:pt x="161115" y="198872"/>
                </a:cubicBezTo>
                <a:lnTo>
                  <a:pt x="0" y="122896"/>
                </a:lnTo>
                <a:lnTo>
                  <a:pt x="1960" y="120520"/>
                </a:lnTo>
                <a:cubicBezTo>
                  <a:pt x="76423" y="46057"/>
                  <a:pt x="179293" y="0"/>
                  <a:pt x="292920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14300" sx="98000" sy="98000" algn="ctr" rotWithShape="0">
              <a:sysClr val="windowText" lastClr="000000">
                <a:alpha val="78000"/>
              </a:sys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413B2F-06C9-4AEB-B260-3B94850E32B5}"/>
              </a:ext>
            </a:extLst>
          </p:cNvPr>
          <p:cNvSpPr/>
          <p:nvPr/>
        </p:nvSpPr>
        <p:spPr>
          <a:xfrm>
            <a:off x="6513305" y="3017520"/>
            <a:ext cx="2324380" cy="822960"/>
          </a:xfrm>
          <a:custGeom>
            <a:avLst/>
            <a:gdLst>
              <a:gd name="connsiteX0" fmla="*/ 0 w 2324380"/>
              <a:gd name="connsiteY0" fmla="*/ 0 h 822960"/>
              <a:gd name="connsiteX1" fmla="*/ 1912900 w 2324380"/>
              <a:gd name="connsiteY1" fmla="*/ 0 h 822960"/>
              <a:gd name="connsiteX2" fmla="*/ 2324380 w 2324380"/>
              <a:gd name="connsiteY2" fmla="*/ 411480 h 822960"/>
              <a:gd name="connsiteX3" fmla="*/ 1912900 w 2324380"/>
              <a:gd name="connsiteY3" fmla="*/ 822960 h 822960"/>
              <a:gd name="connsiteX4" fmla="*/ 10573 w 2324380"/>
              <a:gd name="connsiteY4" fmla="*/ 822960 h 822960"/>
              <a:gd name="connsiteX5" fmla="*/ 39532 w 2324380"/>
              <a:gd name="connsiteY5" fmla="*/ 637211 h 822960"/>
              <a:gd name="connsiteX6" fmla="*/ 50016 w 2324380"/>
              <a:gd name="connsiteY6" fmla="*/ 433968 h 822960"/>
              <a:gd name="connsiteX7" fmla="*/ 8761 w 2324380"/>
              <a:gd name="connsiteY7" fmla="*/ 33353 h 822960"/>
              <a:gd name="connsiteX8" fmla="*/ 0 w 2324380"/>
              <a:gd name="connsiteY8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4380" h="822960">
                <a:moveTo>
                  <a:pt x="0" y="0"/>
                </a:moveTo>
                <a:lnTo>
                  <a:pt x="1912900" y="0"/>
                </a:lnTo>
                <a:cubicBezTo>
                  <a:pt x="2140154" y="0"/>
                  <a:pt x="2324380" y="184226"/>
                  <a:pt x="2324380" y="411480"/>
                </a:cubicBezTo>
                <a:cubicBezTo>
                  <a:pt x="2324380" y="638734"/>
                  <a:pt x="2140154" y="822960"/>
                  <a:pt x="1912900" y="822960"/>
                </a:cubicBezTo>
                <a:lnTo>
                  <a:pt x="10573" y="822960"/>
                </a:lnTo>
                <a:lnTo>
                  <a:pt x="39532" y="637211"/>
                </a:lnTo>
                <a:cubicBezTo>
                  <a:pt x="46465" y="570387"/>
                  <a:pt x="50016" y="502583"/>
                  <a:pt x="50016" y="433968"/>
                </a:cubicBezTo>
                <a:cubicBezTo>
                  <a:pt x="50016" y="296738"/>
                  <a:pt x="35811" y="162755"/>
                  <a:pt x="8761" y="33353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14300" sx="98000" sy="98000" algn="ctr" rotWithShape="0">
              <a:sysClr val="windowText" lastClr="000000">
                <a:alpha val="78000"/>
              </a:sys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4B3496-C169-4B6B-9DB6-D80A8370C8B7}"/>
              </a:ext>
            </a:extLst>
          </p:cNvPr>
          <p:cNvSpPr/>
          <p:nvPr/>
        </p:nvSpPr>
        <p:spPr>
          <a:xfrm>
            <a:off x="196849" y="3049392"/>
            <a:ext cx="2351766" cy="822960"/>
          </a:xfrm>
          <a:custGeom>
            <a:avLst/>
            <a:gdLst>
              <a:gd name="connsiteX0" fmla="*/ 411480 w 2351766"/>
              <a:gd name="connsiteY0" fmla="*/ 0 h 822960"/>
              <a:gd name="connsiteX1" fmla="*/ 2346836 w 2351766"/>
              <a:gd name="connsiteY1" fmla="*/ 0 h 822960"/>
              <a:gd name="connsiteX2" fmla="*/ 2346447 w 2351766"/>
              <a:gd name="connsiteY2" fmla="*/ 1481 h 822960"/>
              <a:gd name="connsiteX3" fmla="*/ 2305192 w 2351766"/>
              <a:gd name="connsiteY3" fmla="*/ 402096 h 822960"/>
              <a:gd name="connsiteX4" fmla="*/ 2346447 w 2351766"/>
              <a:gd name="connsiteY4" fmla="*/ 802711 h 822960"/>
              <a:gd name="connsiteX5" fmla="*/ 2351766 w 2351766"/>
              <a:gd name="connsiteY5" fmla="*/ 822960 h 822960"/>
              <a:gd name="connsiteX6" fmla="*/ 411480 w 2351766"/>
              <a:gd name="connsiteY6" fmla="*/ 822960 h 822960"/>
              <a:gd name="connsiteX7" fmla="*/ 0 w 2351766"/>
              <a:gd name="connsiteY7" fmla="*/ 411480 h 822960"/>
              <a:gd name="connsiteX8" fmla="*/ 411480 w 2351766"/>
              <a:gd name="connsiteY8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1766" h="822960">
                <a:moveTo>
                  <a:pt x="411480" y="0"/>
                </a:moveTo>
                <a:lnTo>
                  <a:pt x="2346836" y="0"/>
                </a:lnTo>
                <a:lnTo>
                  <a:pt x="2346447" y="1481"/>
                </a:lnTo>
                <a:cubicBezTo>
                  <a:pt x="2319398" y="130883"/>
                  <a:pt x="2305192" y="264866"/>
                  <a:pt x="2305192" y="402096"/>
                </a:cubicBezTo>
                <a:cubicBezTo>
                  <a:pt x="2305192" y="539327"/>
                  <a:pt x="2319398" y="673309"/>
                  <a:pt x="2346447" y="802711"/>
                </a:cubicBezTo>
                <a:lnTo>
                  <a:pt x="2351766" y="822960"/>
                </a:lnTo>
                <a:lnTo>
                  <a:pt x="411480" y="822960"/>
                </a:ln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14300" sx="98000" sy="98000" algn="ctr" rotWithShape="0">
              <a:sysClr val="windowText" lastClr="000000">
                <a:alpha val="78000"/>
              </a:sys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F639A00-B62E-4730-A3F3-56CE9B17F08E}"/>
              </a:ext>
            </a:extLst>
          </p:cNvPr>
          <p:cNvSpPr/>
          <p:nvPr/>
        </p:nvSpPr>
        <p:spPr>
          <a:xfrm>
            <a:off x="843725" y="4571217"/>
            <a:ext cx="2844706" cy="822960"/>
          </a:xfrm>
          <a:custGeom>
            <a:avLst/>
            <a:gdLst>
              <a:gd name="connsiteX0" fmla="*/ 411480 w 2844706"/>
              <a:gd name="connsiteY0" fmla="*/ 0 h 822960"/>
              <a:gd name="connsiteX1" fmla="*/ 2011473 w 2844706"/>
              <a:gd name="connsiteY1" fmla="*/ 0 h 822960"/>
              <a:gd name="connsiteX2" fmla="*/ 2122015 w 2844706"/>
              <a:gd name="connsiteY2" fmla="*/ 144709 h 822960"/>
              <a:gd name="connsiteX3" fmla="*/ 2721032 w 2844706"/>
              <a:gd name="connsiteY3" fmla="*/ 628172 h 822960"/>
              <a:gd name="connsiteX4" fmla="*/ 2844706 w 2844706"/>
              <a:gd name="connsiteY4" fmla="*/ 686493 h 822960"/>
              <a:gd name="connsiteX5" fmla="*/ 2831548 w 2844706"/>
              <a:gd name="connsiteY5" fmla="*/ 702440 h 822960"/>
              <a:gd name="connsiteX6" fmla="*/ 2540588 w 2844706"/>
              <a:gd name="connsiteY6" fmla="*/ 822960 h 822960"/>
              <a:gd name="connsiteX7" fmla="*/ 411480 w 2844706"/>
              <a:gd name="connsiteY7" fmla="*/ 822960 h 822960"/>
              <a:gd name="connsiteX8" fmla="*/ 0 w 2844706"/>
              <a:gd name="connsiteY8" fmla="*/ 411480 h 822960"/>
              <a:gd name="connsiteX9" fmla="*/ 411480 w 2844706"/>
              <a:gd name="connsiteY9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4706" h="822960">
                <a:moveTo>
                  <a:pt x="411480" y="0"/>
                </a:moveTo>
                <a:lnTo>
                  <a:pt x="2011473" y="0"/>
                </a:lnTo>
                <a:lnTo>
                  <a:pt x="2122015" y="144709"/>
                </a:lnTo>
                <a:cubicBezTo>
                  <a:pt x="2287549" y="341059"/>
                  <a:pt x="2490850" y="505766"/>
                  <a:pt x="2721032" y="628172"/>
                </a:cubicBezTo>
                <a:lnTo>
                  <a:pt x="2844706" y="686493"/>
                </a:lnTo>
                <a:lnTo>
                  <a:pt x="2831548" y="702440"/>
                </a:lnTo>
                <a:cubicBezTo>
                  <a:pt x="2757085" y="776904"/>
                  <a:pt x="2654215" y="822960"/>
                  <a:pt x="2540588" y="822960"/>
                </a:cubicBezTo>
                <a:lnTo>
                  <a:pt x="411480" y="822960"/>
                </a:lnTo>
                <a:cubicBezTo>
                  <a:pt x="184226" y="822960"/>
                  <a:pt x="0" y="638734"/>
                  <a:pt x="0" y="411480"/>
                </a:cubicBezTo>
                <a:cubicBezTo>
                  <a:pt x="0" y="184226"/>
                  <a:pt x="184226" y="0"/>
                  <a:pt x="411480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14300" sx="98000" sy="98000" algn="ctr" rotWithShape="0">
              <a:sysClr val="windowText" lastClr="000000">
                <a:alpha val="78000"/>
              </a:sys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14A9397-C66A-4842-9648-85584B0B818C}"/>
              </a:ext>
            </a:extLst>
          </p:cNvPr>
          <p:cNvSpPr/>
          <p:nvPr/>
        </p:nvSpPr>
        <p:spPr>
          <a:xfrm>
            <a:off x="5338391" y="4571373"/>
            <a:ext cx="2829038" cy="822960"/>
          </a:xfrm>
          <a:custGeom>
            <a:avLst/>
            <a:gdLst>
              <a:gd name="connsiteX0" fmla="*/ 871654 w 2829038"/>
              <a:gd name="connsiteY0" fmla="*/ 0 h 822960"/>
              <a:gd name="connsiteX1" fmla="*/ 2417558 w 2829038"/>
              <a:gd name="connsiteY1" fmla="*/ 0 h 822960"/>
              <a:gd name="connsiteX2" fmla="*/ 2829038 w 2829038"/>
              <a:gd name="connsiteY2" fmla="*/ 411480 h 822960"/>
              <a:gd name="connsiteX3" fmla="*/ 2417558 w 2829038"/>
              <a:gd name="connsiteY3" fmla="*/ 822960 h 822960"/>
              <a:gd name="connsiteX4" fmla="*/ 288450 w 2829038"/>
              <a:gd name="connsiteY4" fmla="*/ 822960 h 822960"/>
              <a:gd name="connsiteX5" fmla="*/ 58388 w 2829038"/>
              <a:gd name="connsiteY5" fmla="*/ 752686 h 822960"/>
              <a:gd name="connsiteX6" fmla="*/ 0 w 2829038"/>
              <a:gd name="connsiteY6" fmla="*/ 704511 h 822960"/>
              <a:gd name="connsiteX7" fmla="*/ 162214 w 2829038"/>
              <a:gd name="connsiteY7" fmla="*/ 628016 h 822960"/>
              <a:gd name="connsiteX8" fmla="*/ 761231 w 2829038"/>
              <a:gd name="connsiteY8" fmla="*/ 144553 h 822960"/>
              <a:gd name="connsiteX9" fmla="*/ 871654 w 2829038"/>
              <a:gd name="connsiteY9" fmla="*/ 0 h 8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29038" h="822960">
                <a:moveTo>
                  <a:pt x="871654" y="0"/>
                </a:moveTo>
                <a:lnTo>
                  <a:pt x="2417558" y="0"/>
                </a:lnTo>
                <a:cubicBezTo>
                  <a:pt x="2644812" y="0"/>
                  <a:pt x="2829038" y="184226"/>
                  <a:pt x="2829038" y="411480"/>
                </a:cubicBezTo>
                <a:cubicBezTo>
                  <a:pt x="2829038" y="638734"/>
                  <a:pt x="2644812" y="822960"/>
                  <a:pt x="2417558" y="822960"/>
                </a:cubicBezTo>
                <a:lnTo>
                  <a:pt x="288450" y="822960"/>
                </a:lnTo>
                <a:cubicBezTo>
                  <a:pt x="203230" y="822960"/>
                  <a:pt x="124061" y="797053"/>
                  <a:pt x="58388" y="752686"/>
                </a:cubicBezTo>
                <a:lnTo>
                  <a:pt x="0" y="704511"/>
                </a:lnTo>
                <a:lnTo>
                  <a:pt x="162214" y="628016"/>
                </a:lnTo>
                <a:cubicBezTo>
                  <a:pt x="392397" y="505610"/>
                  <a:pt x="595698" y="340903"/>
                  <a:pt x="761231" y="144553"/>
                </a:cubicBezTo>
                <a:lnTo>
                  <a:pt x="871654" y="0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14300" sx="98000" sy="98000" algn="ctr" rotWithShape="0">
              <a:sysClr val="windowText" lastClr="000000">
                <a:alpha val="78000"/>
              </a:sys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47CBBA-0208-4875-A8D3-0AF51FD10BD7}"/>
              </a:ext>
            </a:extLst>
          </p:cNvPr>
          <p:cNvSpPr txBox="1"/>
          <p:nvPr/>
        </p:nvSpPr>
        <p:spPr>
          <a:xfrm>
            <a:off x="3352840" y="1801813"/>
            <a:ext cx="45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FAAE51-B181-4CBC-919B-B85101CDC256}"/>
              </a:ext>
            </a:extLst>
          </p:cNvPr>
          <p:cNvSpPr txBox="1"/>
          <p:nvPr/>
        </p:nvSpPr>
        <p:spPr>
          <a:xfrm>
            <a:off x="5363840" y="1687572"/>
            <a:ext cx="45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8F3553-35BD-4A10-B5A3-BB7FA5A63867}"/>
              </a:ext>
            </a:extLst>
          </p:cNvPr>
          <p:cNvSpPr txBox="1"/>
          <p:nvPr/>
        </p:nvSpPr>
        <p:spPr>
          <a:xfrm>
            <a:off x="2632436" y="3199262"/>
            <a:ext cx="45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EDC3C-0AB9-447A-8568-60528125B355}"/>
              </a:ext>
            </a:extLst>
          </p:cNvPr>
          <p:cNvSpPr txBox="1"/>
          <p:nvPr/>
        </p:nvSpPr>
        <p:spPr>
          <a:xfrm>
            <a:off x="6049276" y="3151275"/>
            <a:ext cx="45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75FE30-4E88-4204-A2D2-937EF13B341A}"/>
              </a:ext>
            </a:extLst>
          </p:cNvPr>
          <p:cNvSpPr txBox="1"/>
          <p:nvPr/>
        </p:nvSpPr>
        <p:spPr>
          <a:xfrm>
            <a:off x="3279402" y="4623414"/>
            <a:ext cx="45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A3CBE-F8FF-4D3F-9585-AD557BE0A7F7}"/>
              </a:ext>
            </a:extLst>
          </p:cNvPr>
          <p:cNvSpPr txBox="1"/>
          <p:nvPr/>
        </p:nvSpPr>
        <p:spPr>
          <a:xfrm>
            <a:off x="5405471" y="4609504"/>
            <a:ext cx="45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CCEC38-5700-4950-8F39-AA44E1317B21}"/>
              </a:ext>
            </a:extLst>
          </p:cNvPr>
          <p:cNvSpPr txBox="1"/>
          <p:nvPr/>
        </p:nvSpPr>
        <p:spPr>
          <a:xfrm>
            <a:off x="1287936" y="1554271"/>
            <a:ext cx="2017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Introduction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DF799720-3071-4F05-89F1-597DB9442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323" y="1736439"/>
            <a:ext cx="326984" cy="32698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AAFCC11-A07D-4318-A231-0B6D52134468}"/>
              </a:ext>
            </a:extLst>
          </p:cNvPr>
          <p:cNvSpPr txBox="1"/>
          <p:nvPr/>
        </p:nvSpPr>
        <p:spPr>
          <a:xfrm>
            <a:off x="5669699" y="1396200"/>
            <a:ext cx="2017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problem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2183B1E-5B50-4481-B343-5783B076C6A1}"/>
              </a:ext>
            </a:extLst>
          </p:cNvPr>
          <p:cNvSpPr txBox="1"/>
          <p:nvPr/>
        </p:nvSpPr>
        <p:spPr>
          <a:xfrm>
            <a:off x="5795137" y="1687571"/>
            <a:ext cx="2017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Statement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2605E6F3-4BC5-4C15-8D39-E434B2EB6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48814" y="1669847"/>
            <a:ext cx="426424" cy="42642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5057B61-24B3-4A44-A3FC-03E5230E2406}"/>
              </a:ext>
            </a:extLst>
          </p:cNvPr>
          <p:cNvSpPr txBox="1"/>
          <p:nvPr/>
        </p:nvSpPr>
        <p:spPr>
          <a:xfrm>
            <a:off x="415526" y="2937652"/>
            <a:ext cx="2017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CB2805-FEA6-477A-ABB0-DFE3DB5F3221}"/>
              </a:ext>
            </a:extLst>
          </p:cNvPr>
          <p:cNvSpPr txBox="1"/>
          <p:nvPr/>
        </p:nvSpPr>
        <p:spPr>
          <a:xfrm>
            <a:off x="638294" y="3331326"/>
            <a:ext cx="193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findings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B1C57A3-DA49-4A3F-8E06-BAD1FB624D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11875" y="3191129"/>
            <a:ext cx="451712" cy="45171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C6133D-E12B-4F44-956D-57C3AAE66FCB}"/>
              </a:ext>
            </a:extLst>
          </p:cNvPr>
          <p:cNvSpPr txBox="1"/>
          <p:nvPr/>
        </p:nvSpPr>
        <p:spPr>
          <a:xfrm>
            <a:off x="6458046" y="3151274"/>
            <a:ext cx="2017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Implications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6EE653-86A7-49F6-99D6-FCBC6A7AF248}"/>
              </a:ext>
            </a:extLst>
          </p:cNvPr>
          <p:cNvSpPr txBox="1"/>
          <p:nvPr/>
        </p:nvSpPr>
        <p:spPr>
          <a:xfrm>
            <a:off x="1196260" y="4721087"/>
            <a:ext cx="2017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Solutions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5957B0E3-B895-4611-8EBC-D69358BB2D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9525" y="4779163"/>
            <a:ext cx="364110" cy="36411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BBE1CCC-6CBF-4EB7-953C-41842295C9B2}"/>
              </a:ext>
            </a:extLst>
          </p:cNvPr>
          <p:cNvSpPr txBox="1"/>
          <p:nvPr/>
        </p:nvSpPr>
        <p:spPr>
          <a:xfrm>
            <a:off x="5744236" y="4734491"/>
            <a:ext cx="20173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Summary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EA78D05B-B91A-4FA2-A9C7-2FD119C0A0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94157" y="4779163"/>
            <a:ext cx="451712" cy="451712"/>
          </a:xfrm>
          <a:prstGeom prst="rect">
            <a:avLst/>
          </a:prstGeom>
        </p:spPr>
      </p:pic>
      <p:pic>
        <p:nvPicPr>
          <p:cNvPr id="68" name="Graphic 67" descr="Magnifying glass">
            <a:extLst>
              <a:ext uri="{FF2B5EF4-FFF2-40B4-BE49-F238E27FC236}">
                <a16:creationId xmlns:a16="http://schemas.microsoft.com/office/drawing/2014/main" id="{0567113A-A8C0-45BA-A80C-2D3FD9F25B1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8211" y="3145986"/>
            <a:ext cx="620812" cy="620812"/>
          </a:xfrm>
          <a:prstGeom prst="rect">
            <a:avLst/>
          </a:prstGeom>
        </p:spPr>
      </p:pic>
      <p:pic>
        <p:nvPicPr>
          <p:cNvPr id="70" name="Graphic 69" descr="Deciduous tree">
            <a:extLst>
              <a:ext uri="{FF2B5EF4-FFF2-40B4-BE49-F238E27FC236}">
                <a16:creationId xmlns:a16="http://schemas.microsoft.com/office/drawing/2014/main" id="{7053BC5A-046C-41E6-A658-B57E9CE0BE5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55737" y="2702942"/>
            <a:ext cx="1482654" cy="14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6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: Diagonal Corners Rounded 86">
            <a:extLst>
              <a:ext uri="{FF2B5EF4-FFF2-40B4-BE49-F238E27FC236}">
                <a16:creationId xmlns:a16="http://schemas.microsoft.com/office/drawing/2014/main" id="{DB76D89F-096D-4034-9C28-575CE11C6E83}"/>
              </a:ext>
            </a:extLst>
          </p:cNvPr>
          <p:cNvSpPr/>
          <p:nvPr/>
        </p:nvSpPr>
        <p:spPr>
          <a:xfrm>
            <a:off x="4226453" y="3835407"/>
            <a:ext cx="4950814" cy="2020286"/>
          </a:xfrm>
          <a:prstGeom prst="round2Diag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dist="50800" dir="5400000" sx="103000" sy="103000" algn="ctr" rotWithShape="0">
              <a:srgbClr val="000000">
                <a:alpha val="31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2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[The greens]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800" dirty="0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EE85BB7C-C2D1-4142-89F1-EA1407CD17F3}"/>
              </a:ext>
            </a:extLst>
          </p:cNvPr>
          <p:cNvSpPr/>
          <p:nvPr/>
        </p:nvSpPr>
        <p:spPr>
          <a:xfrm>
            <a:off x="4226453" y="1286729"/>
            <a:ext cx="4950814" cy="2020286"/>
          </a:xfrm>
          <a:prstGeom prst="round2Diag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127000" dist="50800" dir="5400000" sx="103000" sy="103000" algn="ctr" rotWithShape="0">
              <a:srgbClr val="000000">
                <a:alpha val="31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AD0412-6165-401D-896A-F7656BE1BE37}"/>
              </a:ext>
            </a:extLst>
          </p:cNvPr>
          <p:cNvSpPr/>
          <p:nvPr/>
        </p:nvSpPr>
        <p:spPr>
          <a:xfrm>
            <a:off x="14514" y="973362"/>
            <a:ext cx="4293212" cy="2648244"/>
          </a:xfrm>
          <a:prstGeom prst="rect">
            <a:avLst/>
          </a:prstGeom>
          <a:gradFill>
            <a:gsLst>
              <a:gs pos="0">
                <a:srgbClr val="608349"/>
              </a:gs>
              <a:gs pos="100000">
                <a:srgbClr val="70AD47">
                  <a:lumMod val="60000"/>
                  <a:lumOff val="40000"/>
                </a:srgbClr>
              </a:gs>
              <a:gs pos="0">
                <a:sysClr val="window" lastClr="FFFFFF"/>
              </a:gs>
            </a:gsLst>
            <a:lin ang="27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D8FA87-AC17-4F33-AA4D-75361A1BC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" y="983911"/>
            <a:ext cx="4293212" cy="2586482"/>
          </a:xfrm>
          <a:prstGeom prst="rect">
            <a:avLst/>
          </a:prstGeom>
          <a:gradFill>
            <a:gsLst>
              <a:gs pos="0">
                <a:srgbClr val="608349"/>
              </a:gs>
              <a:gs pos="100000">
                <a:srgbClr val="70AD47">
                  <a:lumMod val="60000"/>
                  <a:lumOff val="40000"/>
                </a:srgbClr>
              </a:gs>
              <a:gs pos="0">
                <a:sysClr val="window" lastClr="FFFFFF"/>
              </a:gs>
            </a:gsLst>
            <a:lin ang="2700000" scaled="1"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32CA77C-2F57-44FF-A9F3-C42D55823CD0}"/>
              </a:ext>
            </a:extLst>
          </p:cNvPr>
          <p:cNvSpPr/>
          <p:nvPr/>
        </p:nvSpPr>
        <p:spPr>
          <a:xfrm>
            <a:off x="14514" y="3519831"/>
            <a:ext cx="4293212" cy="2586482"/>
          </a:xfrm>
          <a:prstGeom prst="rect">
            <a:avLst/>
          </a:prstGeom>
          <a:gradFill>
            <a:gsLst>
              <a:gs pos="0">
                <a:srgbClr val="608349"/>
              </a:gs>
              <a:gs pos="100000">
                <a:srgbClr val="70AD47">
                  <a:lumMod val="60000"/>
                  <a:lumOff val="40000"/>
                </a:srgbClr>
              </a:gs>
              <a:gs pos="0">
                <a:sysClr val="window" lastClr="FFFFFF"/>
              </a:gs>
            </a:gsLst>
            <a:lin ang="2700000" scaled="1"/>
          </a:gra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D2E05E5-480B-4514-9F30-0BBEA6640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" y="3580943"/>
            <a:ext cx="4293212" cy="2535918"/>
          </a:xfrm>
          <a:prstGeom prst="rect">
            <a:avLst/>
          </a:prstGeom>
        </p:spPr>
      </p:pic>
      <p:pic>
        <p:nvPicPr>
          <p:cNvPr id="39" name="Graphic 38" descr="Deciduous tree">
            <a:extLst>
              <a:ext uri="{FF2B5EF4-FFF2-40B4-BE49-F238E27FC236}">
                <a16:creationId xmlns:a16="http://schemas.microsoft.com/office/drawing/2014/main" id="{142191ED-0BD8-4234-A97A-6EC6174F72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02332" y="1343595"/>
            <a:ext cx="390068" cy="39006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D545FEB-9E83-4BB8-B0ED-59C2C56144FB}"/>
              </a:ext>
            </a:extLst>
          </p:cNvPr>
          <p:cNvSpPr txBox="1"/>
          <p:nvPr/>
        </p:nvSpPr>
        <p:spPr>
          <a:xfrm>
            <a:off x="5044719" y="4370288"/>
            <a:ext cx="4132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Relative Humidity</a:t>
            </a:r>
          </a:p>
        </p:txBody>
      </p:sp>
      <p:pic>
        <p:nvPicPr>
          <p:cNvPr id="85" name="Graphic 84" descr="Deciduous tree">
            <a:extLst>
              <a:ext uri="{FF2B5EF4-FFF2-40B4-BE49-F238E27FC236}">
                <a16:creationId xmlns:a16="http://schemas.microsoft.com/office/drawing/2014/main" id="{F3AF741A-584E-45DA-BE53-1EA376CDD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76966" y="3922015"/>
            <a:ext cx="390068" cy="390068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2F5E6DA-FF62-4C5D-B135-E319C9471448}"/>
              </a:ext>
            </a:extLst>
          </p:cNvPr>
          <p:cNvSpPr txBox="1"/>
          <p:nvPr/>
        </p:nvSpPr>
        <p:spPr>
          <a:xfrm>
            <a:off x="4468929" y="1579553"/>
            <a:ext cx="4801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Agriculture contributes to 54% of Ghana GDP at the same time providing over 90% of food needs of the country.  (FAO)</a:t>
            </a:r>
          </a:p>
        </p:txBody>
      </p:sp>
    </p:spTree>
    <p:extLst>
      <p:ext uri="{BB962C8B-B14F-4D97-AF65-F5344CB8AC3E}">
        <p14:creationId xmlns:p14="http://schemas.microsoft.com/office/powerpoint/2010/main" val="240463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"/>
          <p:cNvSpPr/>
          <p:nvPr/>
        </p:nvSpPr>
        <p:spPr>
          <a:xfrm>
            <a:off x="0" y="175462"/>
            <a:ext cx="8138956" cy="49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rPr>
              <a:t>[The GREENS]</a:t>
            </a:r>
            <a:endParaRPr dirty="0">
              <a:latin typeface="+mj-lt"/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ACBD32DC-2E5C-4BB1-B9CF-E99C2CAF2AFB}"/>
              </a:ext>
            </a:extLst>
          </p:cNvPr>
          <p:cNvSpPr/>
          <p:nvPr/>
        </p:nvSpPr>
        <p:spPr>
          <a:xfrm>
            <a:off x="-3644" y="1513100"/>
            <a:ext cx="4507048" cy="4507048"/>
          </a:xfrm>
          <a:prstGeom prst="diamond">
            <a:avLst/>
          </a:prstGeom>
          <a:solidFill>
            <a:srgbClr val="D0E7F3"/>
          </a:solidFill>
          <a:ln>
            <a:noFill/>
          </a:ln>
          <a:effectLst>
            <a:outerShdw blurRad="50800" dist="50800" dir="5400000" algn="ctr" rotWithShape="0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AE71BD-9423-4B5E-B776-1DA1727A4E73}"/>
              </a:ext>
            </a:extLst>
          </p:cNvPr>
          <p:cNvGrpSpPr/>
          <p:nvPr/>
        </p:nvGrpSpPr>
        <p:grpSpPr>
          <a:xfrm>
            <a:off x="142595" y="1713089"/>
            <a:ext cx="1798072" cy="1798072"/>
            <a:chOff x="285426" y="1583885"/>
            <a:chExt cx="1984496" cy="1984496"/>
          </a:xfrm>
          <a:solidFill>
            <a:srgbClr val="44546A"/>
          </a:solidFill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B16B2AF-0195-4ADD-9CF7-B4F7B55409D5}"/>
                </a:ext>
              </a:extLst>
            </p:cNvPr>
            <p:cNvSpPr/>
            <p:nvPr/>
          </p:nvSpPr>
          <p:spPr>
            <a:xfrm>
              <a:off x="285426" y="1583885"/>
              <a:ext cx="1984496" cy="198449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 descr="Plant">
              <a:extLst>
                <a:ext uri="{FF2B5EF4-FFF2-40B4-BE49-F238E27FC236}">
                  <a16:creationId xmlns:a16="http://schemas.microsoft.com/office/drawing/2014/main" id="{E429F6C4-DF39-4547-B947-A35B7E8BC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1349" y="1788797"/>
              <a:ext cx="672264" cy="6722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B5E859-3394-4D87-8998-EE2BA39C6235}"/>
                </a:ext>
              </a:extLst>
            </p:cNvPr>
            <p:cNvSpPr txBox="1"/>
            <p:nvPr/>
          </p:nvSpPr>
          <p:spPr>
            <a:xfrm>
              <a:off x="682598" y="2342084"/>
              <a:ext cx="1302668" cy="5774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Crops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EF729A-D437-496B-9253-419E3CBF204B}"/>
              </a:ext>
            </a:extLst>
          </p:cNvPr>
          <p:cNvGrpSpPr/>
          <p:nvPr/>
        </p:nvGrpSpPr>
        <p:grpSpPr>
          <a:xfrm>
            <a:off x="2377972" y="1713089"/>
            <a:ext cx="1684394" cy="1684394"/>
            <a:chOff x="2547224" y="1610306"/>
            <a:chExt cx="1817976" cy="181797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B5825415-C077-44FE-B60D-7B2F87D28673}"/>
                </a:ext>
              </a:extLst>
            </p:cNvPr>
            <p:cNvSpPr/>
            <p:nvPr/>
          </p:nvSpPr>
          <p:spPr>
            <a:xfrm>
              <a:off x="2547224" y="1610306"/>
              <a:ext cx="1817976" cy="1817976"/>
            </a:xfrm>
            <a:prstGeom prst="roundRect">
              <a:avLst/>
            </a:prstGeom>
            <a:solidFill>
              <a:srgbClr val="DCB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 descr="Partial sun">
              <a:extLst>
                <a:ext uri="{FF2B5EF4-FFF2-40B4-BE49-F238E27FC236}">
                  <a16:creationId xmlns:a16="http://schemas.microsoft.com/office/drawing/2014/main" id="{C13D8367-B8A6-4FAE-A1A1-969C0387E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51843" y="1649091"/>
              <a:ext cx="674076" cy="67407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C308D4-5122-4516-BC01-0597A626AABD}"/>
                </a:ext>
              </a:extLst>
            </p:cNvPr>
            <p:cNvSpPr txBox="1"/>
            <p:nvPr/>
          </p:nvSpPr>
          <p:spPr>
            <a:xfrm>
              <a:off x="2799224" y="2372253"/>
              <a:ext cx="1565976" cy="564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Climate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D59DFE-54DB-43E8-865D-CC34F6486FB9}"/>
                </a:ext>
              </a:extLst>
            </p:cNvPr>
            <p:cNvSpPr txBox="1"/>
            <p:nvPr/>
          </p:nvSpPr>
          <p:spPr>
            <a:xfrm>
              <a:off x="2894031" y="2740797"/>
              <a:ext cx="1302668" cy="431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Change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353CF9-D592-4680-817F-68F9EE46BC8F}"/>
              </a:ext>
            </a:extLst>
          </p:cNvPr>
          <p:cNvGrpSpPr/>
          <p:nvPr/>
        </p:nvGrpSpPr>
        <p:grpSpPr>
          <a:xfrm>
            <a:off x="142595" y="3905946"/>
            <a:ext cx="1797588" cy="1797588"/>
            <a:chOff x="379268" y="3870584"/>
            <a:chExt cx="1796328" cy="179632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A4CAAF6-825E-4724-AB04-B8886AD57784}"/>
                </a:ext>
              </a:extLst>
            </p:cNvPr>
            <p:cNvSpPr/>
            <p:nvPr/>
          </p:nvSpPr>
          <p:spPr>
            <a:xfrm>
              <a:off x="379268" y="3870584"/>
              <a:ext cx="1796328" cy="1796328"/>
            </a:xfrm>
            <a:prstGeom prst="roundRect">
              <a:avLst/>
            </a:prstGeom>
            <a:solidFill>
              <a:srgbClr val="DCB43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 descr="Business Growth">
              <a:extLst>
                <a:ext uri="{FF2B5EF4-FFF2-40B4-BE49-F238E27FC236}">
                  <a16:creationId xmlns:a16="http://schemas.microsoft.com/office/drawing/2014/main" id="{B4AF230C-4B66-4125-A3E3-0DBC565FA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2900" y="4082748"/>
              <a:ext cx="678920" cy="67892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CA7A98F-C8F9-45B6-B88E-60A40A130CF5}"/>
                </a:ext>
              </a:extLst>
            </p:cNvPr>
            <p:cNvSpPr txBox="1"/>
            <p:nvPr/>
          </p:nvSpPr>
          <p:spPr>
            <a:xfrm>
              <a:off x="556627" y="4636035"/>
              <a:ext cx="13026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Market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96AC7A-7EE0-49C2-9777-304B9EC6C750}"/>
              </a:ext>
            </a:extLst>
          </p:cNvPr>
          <p:cNvGrpSpPr/>
          <p:nvPr/>
        </p:nvGrpSpPr>
        <p:grpSpPr>
          <a:xfrm>
            <a:off x="2364798" y="3906576"/>
            <a:ext cx="1936966" cy="1768194"/>
            <a:chOff x="2519825" y="3796627"/>
            <a:chExt cx="2098997" cy="191610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F353844-448D-4A96-B428-613BC03C1CA7}"/>
                </a:ext>
              </a:extLst>
            </p:cNvPr>
            <p:cNvSpPr/>
            <p:nvPr/>
          </p:nvSpPr>
          <p:spPr>
            <a:xfrm>
              <a:off x="2519825" y="3796627"/>
              <a:ext cx="1916108" cy="1916108"/>
            </a:xfrm>
            <a:prstGeom prst="roundRect">
              <a:avLst/>
            </a:prstGeom>
            <a:solidFill>
              <a:srgbClr val="4454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 descr="Farmer">
              <a:extLst>
                <a:ext uri="{FF2B5EF4-FFF2-40B4-BE49-F238E27FC236}">
                  <a16:creationId xmlns:a16="http://schemas.microsoft.com/office/drawing/2014/main" id="{89465C84-C484-4BAC-910C-0833E1F03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80699" y="3928059"/>
              <a:ext cx="594360" cy="59436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E39256-5F5F-4169-950D-6CC74209233B}"/>
                </a:ext>
              </a:extLst>
            </p:cNvPr>
            <p:cNvSpPr txBox="1"/>
            <p:nvPr/>
          </p:nvSpPr>
          <p:spPr>
            <a:xfrm>
              <a:off x="2692921" y="4385102"/>
              <a:ext cx="1901218" cy="566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Economic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739DDA-0543-4F96-9C6D-9543D38A9801}"/>
                </a:ext>
              </a:extLst>
            </p:cNvPr>
            <p:cNvSpPr txBox="1"/>
            <p:nvPr/>
          </p:nvSpPr>
          <p:spPr>
            <a:xfrm>
              <a:off x="2905326" y="4771609"/>
              <a:ext cx="1713496" cy="500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impact</a:t>
              </a:r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8815EAC-C7B3-49BF-A499-4BECA6E43BD6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6211C4-81F5-41CA-9F4F-AFD99813C3A6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raphic 40" descr="Circles with lines">
            <a:extLst>
              <a:ext uri="{FF2B5EF4-FFF2-40B4-BE49-F238E27FC236}">
                <a16:creationId xmlns:a16="http://schemas.microsoft.com/office/drawing/2014/main" id="{9F7C9709-721C-4E43-A2E1-476AE66279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13D81C3-BC3B-4C6E-88E2-EF4D1E060CBD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Problem Statement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A804E12-8ECE-47DF-9877-F51329D0B13A}"/>
              </a:ext>
            </a:extLst>
          </p:cNvPr>
          <p:cNvCxnSpPr>
            <a:stCxn id="39" idx="2"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5578827-789A-4A73-AF1A-9BC5C88406C9}"/>
              </a:ext>
            </a:extLst>
          </p:cNvPr>
          <p:cNvSpPr/>
          <p:nvPr/>
        </p:nvSpPr>
        <p:spPr>
          <a:xfrm>
            <a:off x="4607305" y="1770092"/>
            <a:ext cx="50112" cy="7947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52F05AA-1A77-45CC-BD6B-3ADD059A0351}"/>
              </a:ext>
            </a:extLst>
          </p:cNvPr>
          <p:cNvSpPr/>
          <p:nvPr/>
        </p:nvSpPr>
        <p:spPr>
          <a:xfrm>
            <a:off x="4629281" y="3179234"/>
            <a:ext cx="50112" cy="794774"/>
          </a:xfrm>
          <a:prstGeom prst="rect">
            <a:avLst/>
          </a:prstGeom>
          <a:solidFill>
            <a:srgbClr val="1454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BD6E395-D667-426D-9B44-A56BBD3ABDA3}"/>
              </a:ext>
            </a:extLst>
          </p:cNvPr>
          <p:cNvSpPr/>
          <p:nvPr/>
        </p:nvSpPr>
        <p:spPr>
          <a:xfrm>
            <a:off x="4607305" y="4865038"/>
            <a:ext cx="50112" cy="794774"/>
          </a:xfrm>
          <a:prstGeom prst="rect">
            <a:avLst/>
          </a:prstGeom>
          <a:solidFill>
            <a:srgbClr val="D0E7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205D28-6F50-4DE5-A231-62D07A7C6B5F}"/>
              </a:ext>
            </a:extLst>
          </p:cNvPr>
          <p:cNvSpPr txBox="1"/>
          <p:nvPr/>
        </p:nvSpPr>
        <p:spPr>
          <a:xfrm>
            <a:off x="4679393" y="1575156"/>
            <a:ext cx="4569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Climate change is likely to contribute substantially to food insecurity in the future by increasing food prices, and reducing food production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B05D9F-127C-43DE-B0C9-5723EBF000AD}"/>
              </a:ext>
            </a:extLst>
          </p:cNvPr>
          <p:cNvSpPr txBox="1"/>
          <p:nvPr/>
        </p:nvSpPr>
        <p:spPr>
          <a:xfrm>
            <a:off x="4657417" y="3021870"/>
            <a:ext cx="44011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xposure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high humidity levels may lead to loss of crop quality due to occurrence and severity of fungal diseases, calcium and water deficiencies.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A52B22-3FCA-4488-9079-0AE88CD4CE10}"/>
              </a:ext>
            </a:extLst>
          </p:cNvPr>
          <p:cNvSpPr txBox="1"/>
          <p:nvPr/>
        </p:nvSpPr>
        <p:spPr>
          <a:xfrm>
            <a:off x="4729110" y="4592488"/>
            <a:ext cx="456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impact of high and low crop production on market consumption</a:t>
            </a:r>
          </a:p>
        </p:txBody>
      </p:sp>
      <p:sp>
        <p:nvSpPr>
          <p:cNvPr id="34" name="Google Shape;350;p3">
            <a:extLst>
              <a:ext uri="{FF2B5EF4-FFF2-40B4-BE49-F238E27FC236}">
                <a16:creationId xmlns:a16="http://schemas.microsoft.com/office/drawing/2014/main" id="{7514D888-545D-416D-81C0-8B0DB9BC31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6849" y="6435726"/>
            <a:ext cx="36504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3</a:t>
            </a:r>
            <a:endParaRPr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46C29D-19A4-4893-9EEF-FF3FAA3F820B}"/>
              </a:ext>
            </a:extLst>
          </p:cNvPr>
          <p:cNvCxnSpPr/>
          <p:nvPr/>
        </p:nvCxnSpPr>
        <p:spPr>
          <a:xfrm flipV="1">
            <a:off x="1810752" y="4060679"/>
            <a:ext cx="7267452" cy="33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7EF2BD-D101-49B6-A7B0-1045B6CA65C8}"/>
              </a:ext>
            </a:extLst>
          </p:cNvPr>
          <p:cNvCxnSpPr>
            <a:endCxn id="18" idx="3"/>
          </p:cNvCxnSpPr>
          <p:nvPr/>
        </p:nvCxnSpPr>
        <p:spPr>
          <a:xfrm flipV="1">
            <a:off x="1876548" y="1668298"/>
            <a:ext cx="7267452" cy="33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xfrm>
            <a:off x="196850" y="6435726"/>
            <a:ext cx="315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4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[The Greens]</a:t>
            </a:r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590ED6-58BB-4820-A59B-AF51D33A2308}"/>
              </a:ext>
            </a:extLst>
          </p:cNvPr>
          <p:cNvGrpSpPr/>
          <p:nvPr/>
        </p:nvGrpSpPr>
        <p:grpSpPr>
          <a:xfrm>
            <a:off x="78476" y="1343538"/>
            <a:ext cx="1798072" cy="1798072"/>
            <a:chOff x="285426" y="1583885"/>
            <a:chExt cx="1984496" cy="1984496"/>
          </a:xfrm>
          <a:solidFill>
            <a:srgbClr val="44546A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A70F108-A1FE-41FD-B19C-FC9CD4899DD9}"/>
                </a:ext>
              </a:extLst>
            </p:cNvPr>
            <p:cNvSpPr/>
            <p:nvPr/>
          </p:nvSpPr>
          <p:spPr>
            <a:xfrm>
              <a:off x="285426" y="1583885"/>
              <a:ext cx="1984496" cy="198449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F491AC-B662-4E3D-A353-1A324FD91EC0}"/>
                </a:ext>
              </a:extLst>
            </p:cNvPr>
            <p:cNvSpPr txBox="1"/>
            <p:nvPr/>
          </p:nvSpPr>
          <p:spPr>
            <a:xfrm>
              <a:off x="682598" y="2203868"/>
              <a:ext cx="1302668" cy="5774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Data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C7C3C5-F575-46C7-9C9E-0FEC3D208050}"/>
              </a:ext>
            </a:extLst>
          </p:cNvPr>
          <p:cNvGrpSpPr/>
          <p:nvPr/>
        </p:nvGrpSpPr>
        <p:grpSpPr>
          <a:xfrm>
            <a:off x="78476" y="3824315"/>
            <a:ext cx="1798072" cy="1798072"/>
            <a:chOff x="285426" y="1583885"/>
            <a:chExt cx="1984496" cy="1984496"/>
          </a:xfrm>
          <a:solidFill>
            <a:srgbClr val="44546A"/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A33E204-9380-4CA4-9AF3-64C2734DBFDF}"/>
                </a:ext>
              </a:extLst>
            </p:cNvPr>
            <p:cNvSpPr/>
            <p:nvPr/>
          </p:nvSpPr>
          <p:spPr>
            <a:xfrm>
              <a:off x="285426" y="1583885"/>
              <a:ext cx="1984496" cy="198449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C1C488-022F-4785-8AF3-6252BCE81E85}"/>
                </a:ext>
              </a:extLst>
            </p:cNvPr>
            <p:cNvSpPr txBox="1"/>
            <p:nvPr/>
          </p:nvSpPr>
          <p:spPr>
            <a:xfrm>
              <a:off x="682598" y="2342084"/>
              <a:ext cx="1302668" cy="5774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Data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BE8F22-357B-42E8-9A0E-7E46F023BA59}"/>
              </a:ext>
            </a:extLst>
          </p:cNvPr>
          <p:cNvSpPr txBox="1"/>
          <p:nvPr/>
        </p:nvSpPr>
        <p:spPr>
          <a:xfrm>
            <a:off x="260999" y="2313448"/>
            <a:ext cx="179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Description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5B2201-F85D-4D34-BF40-0BE6D3D73A5F}"/>
              </a:ext>
            </a:extLst>
          </p:cNvPr>
          <p:cNvSpPr txBox="1"/>
          <p:nvPr/>
        </p:nvSpPr>
        <p:spPr>
          <a:xfrm>
            <a:off x="438338" y="4994280"/>
            <a:ext cx="1062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</a:rPr>
              <a:t>Insight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A90125-467F-4DEB-BEE9-B4F68A0565EB}"/>
              </a:ext>
            </a:extLst>
          </p:cNvPr>
          <p:cNvSpPr/>
          <p:nvPr/>
        </p:nvSpPr>
        <p:spPr>
          <a:xfrm>
            <a:off x="2320817" y="1391877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D382B2-6F70-4497-96DB-AF42EFDE9ADA}"/>
              </a:ext>
            </a:extLst>
          </p:cNvPr>
          <p:cNvSpPr/>
          <p:nvPr/>
        </p:nvSpPr>
        <p:spPr>
          <a:xfrm>
            <a:off x="4711228" y="1349674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D1CB02F-5ACF-43EB-8F3D-8E6106F5C481}"/>
              </a:ext>
            </a:extLst>
          </p:cNvPr>
          <p:cNvSpPr/>
          <p:nvPr/>
        </p:nvSpPr>
        <p:spPr>
          <a:xfrm>
            <a:off x="7076049" y="1363742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3FAA55-B251-4436-8844-4C84640EFBAA}"/>
              </a:ext>
            </a:extLst>
          </p:cNvPr>
          <p:cNvSpPr txBox="1"/>
          <p:nvPr/>
        </p:nvSpPr>
        <p:spPr>
          <a:xfrm>
            <a:off x="2717112" y="1454411"/>
            <a:ext cx="115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9F141B-44F4-4715-B3C8-CF45D063359D}"/>
              </a:ext>
            </a:extLst>
          </p:cNvPr>
          <p:cNvSpPr txBox="1"/>
          <p:nvPr/>
        </p:nvSpPr>
        <p:spPr>
          <a:xfrm>
            <a:off x="4829497" y="1423396"/>
            <a:ext cx="187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Parameters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1242D1-18D6-49FB-BEF4-D36B94C208FA}"/>
              </a:ext>
            </a:extLst>
          </p:cNvPr>
          <p:cNvSpPr txBox="1"/>
          <p:nvPr/>
        </p:nvSpPr>
        <p:spPr>
          <a:xfrm>
            <a:off x="7562106" y="1391877"/>
            <a:ext cx="1399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Sunyani</a:t>
            </a:r>
          </a:p>
        </p:txBody>
      </p:sp>
      <p:pic>
        <p:nvPicPr>
          <p:cNvPr id="22" name="Graphic 21" descr="Database">
            <a:extLst>
              <a:ext uri="{FF2B5EF4-FFF2-40B4-BE49-F238E27FC236}">
                <a16:creationId xmlns:a16="http://schemas.microsoft.com/office/drawing/2014/main" id="{DEFDF797-022C-44B8-A00C-E8B2D233B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006" y="1310150"/>
            <a:ext cx="692958" cy="692958"/>
          </a:xfrm>
          <a:prstGeom prst="rect">
            <a:avLst/>
          </a:prstGeom>
        </p:spPr>
      </p:pic>
      <p:pic>
        <p:nvPicPr>
          <p:cNvPr id="26" name="Graphic 25" descr="Bar chart RTL">
            <a:extLst>
              <a:ext uri="{FF2B5EF4-FFF2-40B4-BE49-F238E27FC236}">
                <a16:creationId xmlns:a16="http://schemas.microsoft.com/office/drawing/2014/main" id="{50F573CD-5503-4B4E-B85E-478D7BEFA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782" y="3857703"/>
            <a:ext cx="646476" cy="646476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2BCDEC8-358C-4939-B259-962C959303B2}"/>
              </a:ext>
            </a:extLst>
          </p:cNvPr>
          <p:cNvSpPr/>
          <p:nvPr/>
        </p:nvSpPr>
        <p:spPr>
          <a:xfrm>
            <a:off x="2242341" y="3835099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79323D4-C690-4CBB-9D4A-E58BE7187E08}"/>
              </a:ext>
            </a:extLst>
          </p:cNvPr>
          <p:cNvSpPr/>
          <p:nvPr/>
        </p:nvSpPr>
        <p:spPr>
          <a:xfrm>
            <a:off x="4632752" y="3792896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B2795B8-A72D-4271-807D-D7479CE4AF61}"/>
              </a:ext>
            </a:extLst>
          </p:cNvPr>
          <p:cNvSpPr/>
          <p:nvPr/>
        </p:nvSpPr>
        <p:spPr>
          <a:xfrm>
            <a:off x="6997573" y="3806964"/>
            <a:ext cx="2067951" cy="609111"/>
          </a:xfrm>
          <a:prstGeom prst="roundRect">
            <a:avLst>
              <a:gd name="adj" fmla="val 32834"/>
            </a:avLst>
          </a:prstGeom>
          <a:solidFill>
            <a:srgbClr val="DCB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5F9CB2-36AB-4D63-9F78-304B2D74CD99}"/>
              </a:ext>
            </a:extLst>
          </p:cNvPr>
          <p:cNvSpPr txBox="1"/>
          <p:nvPr/>
        </p:nvSpPr>
        <p:spPr>
          <a:xfrm>
            <a:off x="2416854" y="3903063"/>
            <a:ext cx="171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Correlation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3BC9E7-016E-47CE-B9CB-10730DC9A95B}"/>
              </a:ext>
            </a:extLst>
          </p:cNvPr>
          <p:cNvSpPr txBox="1"/>
          <p:nvPr/>
        </p:nvSpPr>
        <p:spPr>
          <a:xfrm>
            <a:off x="2407272" y="2074137"/>
            <a:ext cx="22564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Eoric is a research</a:t>
            </a:r>
            <a:br>
              <a:rPr lang="en-US" sz="1800" dirty="0"/>
            </a:br>
            <a:r>
              <a:rPr lang="en-US" sz="1800" dirty="0"/>
              <a:t> arm of UENR, responsible for providing real time satellite-based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F2B75F-91D9-4978-A524-05D21CDD0EBC}"/>
              </a:ext>
            </a:extLst>
          </p:cNvPr>
          <p:cNvSpPr txBox="1"/>
          <p:nvPr/>
        </p:nvSpPr>
        <p:spPr>
          <a:xfrm>
            <a:off x="4632752" y="2081857"/>
            <a:ext cx="2850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Weather data recorded from 2017 to 2019. Temperature,RH,WS,WD,Water vapor,</a:t>
            </a:r>
          </a:p>
          <a:p>
            <a:r>
              <a:rPr lang="en-US" sz="1800" dirty="0"/>
              <a:t>dew, pressure, solar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AF75DF-1CB7-44D4-8C8F-5E77C9022457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Findings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F29AA41-2129-4C6E-B64A-4374E8CD4FBE}"/>
              </a:ext>
            </a:extLst>
          </p:cNvPr>
          <p:cNvSpPr txBox="1"/>
          <p:nvPr/>
        </p:nvSpPr>
        <p:spPr>
          <a:xfrm>
            <a:off x="4885398" y="3880686"/>
            <a:ext cx="171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Trending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22819D-8725-40E8-9E5A-E18ACBE5EC9C}"/>
              </a:ext>
            </a:extLst>
          </p:cNvPr>
          <p:cNvSpPr txBox="1"/>
          <p:nvPr/>
        </p:nvSpPr>
        <p:spPr>
          <a:xfrm>
            <a:off x="7171743" y="3852322"/>
            <a:ext cx="171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Impact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5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[The Greens]</a:t>
            </a:r>
            <a:endParaRPr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AF75DF-1CB7-44D4-8C8F-5E77C9022457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Findings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3485E5-D2A9-4FAF-BD49-A66FFDD70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9" y="971514"/>
            <a:ext cx="4572000" cy="294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4B33633-B271-4487-81BF-99D06212F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1" y="3858265"/>
            <a:ext cx="5134807" cy="243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6FF408-92C8-4CC9-A836-D0232218B47A}"/>
              </a:ext>
            </a:extLst>
          </p:cNvPr>
          <p:cNvSpPr txBox="1"/>
          <p:nvPr/>
        </p:nvSpPr>
        <p:spPr>
          <a:xfrm>
            <a:off x="5411930" y="1463787"/>
            <a:ext cx="384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highest average RH was recorded in August and September with the lowest in January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52739-26A8-4ADD-821C-0CF940473207}"/>
              </a:ext>
            </a:extLst>
          </p:cNvPr>
          <p:cNvSpPr txBox="1"/>
          <p:nvPr/>
        </p:nvSpPr>
        <p:spPr>
          <a:xfrm>
            <a:off x="4937760" y="4040569"/>
            <a:ext cx="420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659EDF-D00D-477F-AD01-01A07969D095}"/>
              </a:ext>
            </a:extLst>
          </p:cNvPr>
          <p:cNvSpPr txBox="1"/>
          <p:nvPr/>
        </p:nvSpPr>
        <p:spPr>
          <a:xfrm>
            <a:off x="5411930" y="4271401"/>
            <a:ext cx="38123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highest average Temperature was recorded on the 8</a:t>
            </a:r>
            <a:r>
              <a:rPr lang="en-US" sz="2400" baseline="30000" dirty="0"/>
              <a:t>th</a:t>
            </a:r>
            <a:r>
              <a:rPr lang="en-US" sz="2400" dirty="0"/>
              <a:t> day of the month with the lowest on the 10</a:t>
            </a:r>
            <a:r>
              <a:rPr lang="en-US" sz="2400" baseline="30000" dirty="0"/>
              <a:t>th</a:t>
            </a:r>
            <a:r>
              <a:rPr lang="en-US" sz="2400" dirty="0"/>
              <a:t> day.</a:t>
            </a:r>
          </a:p>
        </p:txBody>
      </p:sp>
    </p:spTree>
    <p:extLst>
      <p:ext uri="{BB962C8B-B14F-4D97-AF65-F5344CB8AC3E}">
        <p14:creationId xmlns:p14="http://schemas.microsoft.com/office/powerpoint/2010/main" val="245268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6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[NAME]</a:t>
            </a:r>
            <a:endParaRPr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AF75DF-1CB7-44D4-8C8F-5E77C9022457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Findings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2ADF9E5A-6947-4497-8CFB-37E8E2AFE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1" y="3779193"/>
            <a:ext cx="35052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AAAE40-3494-452E-8C60-609E89BA03BD}"/>
              </a:ext>
            </a:extLst>
          </p:cNvPr>
          <p:cNvSpPr txBox="1"/>
          <p:nvPr/>
        </p:nvSpPr>
        <p:spPr>
          <a:xfrm>
            <a:off x="4811150" y="4051495"/>
            <a:ext cx="4078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Detecting changes in weather pattern from 2017 to 2019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04E5E1-AC94-47A1-B4D1-53B6807B8979}"/>
              </a:ext>
            </a:extLst>
          </p:cNvPr>
          <p:cNvSpPr txBox="1"/>
          <p:nvPr/>
        </p:nvSpPr>
        <p:spPr>
          <a:xfrm>
            <a:off x="4811149" y="4909625"/>
            <a:ext cx="4078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line plot of Resample Average RH in each Year</a:t>
            </a:r>
            <a:r>
              <a:rPr lang="en-US" dirty="0"/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2DAB4B-83A0-4D6E-9AAF-16772AA6E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149" y="1012344"/>
            <a:ext cx="3915838" cy="29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62D53FF-EB51-4004-B046-F230B0D0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11" y="1000970"/>
            <a:ext cx="3853224" cy="28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4847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200" dirty="0"/>
              <a:t>7</a:t>
            </a:r>
            <a:endParaRPr sz="3200" dirty="0"/>
          </a:p>
        </p:txBody>
      </p:sp>
      <p:sp>
        <p:nvSpPr>
          <p:cNvPr id="352" name="Google Shape;352;p3"/>
          <p:cNvSpPr/>
          <p:nvPr/>
        </p:nvSpPr>
        <p:spPr>
          <a:xfrm>
            <a:off x="-1686560" y="1"/>
            <a:ext cx="1686560" cy="762000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[NAME]</a:t>
            </a:r>
            <a:endParaRPr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DE57AA7-3A73-4595-A295-619D7695EE4F}"/>
              </a:ext>
            </a:extLst>
          </p:cNvPr>
          <p:cNvSpPr/>
          <p:nvPr/>
        </p:nvSpPr>
        <p:spPr>
          <a:xfrm>
            <a:off x="1333113" y="235117"/>
            <a:ext cx="4078817" cy="523220"/>
          </a:xfrm>
          <a:custGeom>
            <a:avLst/>
            <a:gdLst>
              <a:gd name="connsiteX0" fmla="*/ 0 w 4078817"/>
              <a:gd name="connsiteY0" fmla="*/ 0 h 523220"/>
              <a:gd name="connsiteX1" fmla="*/ 3817207 w 4078817"/>
              <a:gd name="connsiteY1" fmla="*/ 0 h 523220"/>
              <a:gd name="connsiteX2" fmla="*/ 4078817 w 4078817"/>
              <a:gd name="connsiteY2" fmla="*/ 261610 h 523220"/>
              <a:gd name="connsiteX3" fmla="*/ 3817207 w 4078817"/>
              <a:gd name="connsiteY3" fmla="*/ 523220 h 523220"/>
              <a:gd name="connsiteX4" fmla="*/ 0 w 4078817"/>
              <a:gd name="connsiteY4" fmla="*/ 523220 h 523220"/>
              <a:gd name="connsiteX5" fmla="*/ 3553 w 4078817"/>
              <a:gd name="connsiteY5" fmla="*/ 518914 h 523220"/>
              <a:gd name="connsiteX6" fmla="*/ 82148 w 4078817"/>
              <a:gd name="connsiteY6" fmla="*/ 261610 h 523220"/>
              <a:gd name="connsiteX7" fmla="*/ 3553 w 4078817"/>
              <a:gd name="connsiteY7" fmla="*/ 4306 h 523220"/>
              <a:gd name="connsiteX8" fmla="*/ 0 w 4078817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8817" h="523220">
                <a:moveTo>
                  <a:pt x="0" y="0"/>
                </a:moveTo>
                <a:lnTo>
                  <a:pt x="3817207" y="0"/>
                </a:lnTo>
                <a:cubicBezTo>
                  <a:pt x="3961690" y="0"/>
                  <a:pt x="4078817" y="117127"/>
                  <a:pt x="4078817" y="261610"/>
                </a:cubicBezTo>
                <a:cubicBezTo>
                  <a:pt x="4078817" y="406093"/>
                  <a:pt x="3961690" y="523220"/>
                  <a:pt x="3817207" y="523220"/>
                </a:cubicBezTo>
                <a:lnTo>
                  <a:pt x="0" y="523220"/>
                </a:lnTo>
                <a:lnTo>
                  <a:pt x="3553" y="518914"/>
                </a:lnTo>
                <a:cubicBezTo>
                  <a:pt x="53174" y="445465"/>
                  <a:pt x="82148" y="356921"/>
                  <a:pt x="82148" y="261610"/>
                </a:cubicBezTo>
                <a:cubicBezTo>
                  <a:pt x="82148" y="166299"/>
                  <a:pt x="53174" y="77755"/>
                  <a:pt x="3553" y="4306"/>
                </a:cubicBez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F5C425F-DA8B-4B02-90C3-4E40C8BD4C7F}"/>
              </a:ext>
            </a:extLst>
          </p:cNvPr>
          <p:cNvSpPr/>
          <p:nvPr/>
        </p:nvSpPr>
        <p:spPr>
          <a:xfrm>
            <a:off x="428227" y="65092"/>
            <a:ext cx="863269" cy="863269"/>
          </a:xfrm>
          <a:prstGeom prst="ellipse">
            <a:avLst/>
          </a:prstGeom>
          <a:solidFill>
            <a:srgbClr val="44546A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Graphic 34" descr="Circles with lines">
            <a:extLst>
              <a:ext uri="{FF2B5EF4-FFF2-40B4-BE49-F238E27FC236}">
                <a16:creationId xmlns:a16="http://schemas.microsoft.com/office/drawing/2014/main" id="{E3219130-030B-40CA-AAC7-037D7038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47" y="148912"/>
            <a:ext cx="695628" cy="695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AF75DF-1CB7-44D4-8C8F-5E77C9022457}"/>
              </a:ext>
            </a:extLst>
          </p:cNvPr>
          <p:cNvSpPr txBox="1"/>
          <p:nvPr/>
        </p:nvSpPr>
        <p:spPr>
          <a:xfrm>
            <a:off x="1486337" y="227514"/>
            <a:ext cx="3525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Findings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F921CB-9FC9-44CB-9082-94D3C806E88C}"/>
              </a:ext>
            </a:extLst>
          </p:cNvPr>
          <p:cNvCxnSpPr>
            <a:cxnSpLocks/>
          </p:cNvCxnSpPr>
          <p:nvPr/>
        </p:nvCxnSpPr>
        <p:spPr>
          <a:xfrm>
            <a:off x="5411930" y="496727"/>
            <a:ext cx="3591393" cy="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B6D666-2E0F-4FC7-9610-E5B3DDC65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1" y="710333"/>
            <a:ext cx="5661646" cy="564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974210-AC52-4CFA-AC79-0CF97916D845}"/>
              </a:ext>
            </a:extLst>
          </p:cNvPr>
          <p:cNvSpPr txBox="1"/>
          <p:nvPr/>
        </p:nvSpPr>
        <p:spPr>
          <a:xfrm>
            <a:off x="5870037" y="2644170"/>
            <a:ext cx="33865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Heatmap to show the correlation between various parameters and the label (RH)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EE501-1407-4522-9345-D6868CF3E8C7}"/>
              </a:ext>
            </a:extLst>
          </p:cNvPr>
          <p:cNvSpPr txBox="1"/>
          <p:nvPr/>
        </p:nvSpPr>
        <p:spPr>
          <a:xfrm>
            <a:off x="5886755" y="582930"/>
            <a:ext cx="3048854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 err="1"/>
              <a:t>HeatMap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3531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8019B43179A42BF39B27392F15FD9" ma:contentTypeVersion="8" ma:contentTypeDescription="Create a new document." ma:contentTypeScope="" ma:versionID="dada8b9ec3702fe4ed52fa6db87f970a">
  <xsd:schema xmlns:xsd="http://www.w3.org/2001/XMLSchema" xmlns:xs="http://www.w3.org/2001/XMLSchema" xmlns:p="http://schemas.microsoft.com/office/2006/metadata/properties" xmlns:ns2="19ee1cd6-08e6-46c1-9f57-17f7ef9159b1" targetNamespace="http://schemas.microsoft.com/office/2006/metadata/properties" ma:root="true" ma:fieldsID="126aa24104756bad4e3b729d5f066c66" ns2:_="">
    <xsd:import namespace="19ee1cd6-08e6-46c1-9f57-17f7ef9159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ee1cd6-08e6-46c1-9f57-17f7ef9159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D8D997-DA85-456D-BD8A-EFE2186FB6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ee1cd6-08e6-46c1-9f57-17f7ef9159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C8ECD4-DDA9-4BD3-A3C7-E15017BF14A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F8A72BB-3429-441C-8080-236C07437E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2614</TotalTime>
  <Words>509</Words>
  <Application>Microsoft Office PowerPoint</Application>
  <PresentationFormat>On-screen Show (4:3)</PresentationFormat>
  <Paragraphs>156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Data Science HACKATHON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HACKATHON</dc:title>
  <dc:creator>Fairpointers Silver2</dc:creator>
  <cp:lastModifiedBy>Abubakar Passum Abdul Gaffar</cp:lastModifiedBy>
  <cp:revision>11</cp:revision>
  <dcterms:created xsi:type="dcterms:W3CDTF">4035-06-07T01:01:48Z</dcterms:created>
  <dcterms:modified xsi:type="dcterms:W3CDTF">2020-09-12T10:07:26Z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0x010100AB58019B43179A42BF39B27392F15FD9</vt:lpwstr>
  </property>
</Properties>
</file>